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97"/>
  </p:sldMasterIdLst>
  <p:notesMasterIdLst>
    <p:notesMasterId r:id="rId111"/>
  </p:notesMasterIdLst>
  <p:sldIdLst>
    <p:sldId id="256" r:id="rId98"/>
    <p:sldId id="269" r:id="rId99"/>
    <p:sldId id="277" r:id="rId100"/>
    <p:sldId id="279" r:id="rId101"/>
    <p:sldId id="280" r:id="rId102"/>
    <p:sldId id="281" r:id="rId103"/>
    <p:sldId id="282" r:id="rId104"/>
    <p:sldId id="283" r:id="rId105"/>
    <p:sldId id="284" r:id="rId106"/>
    <p:sldId id="285" r:id="rId107"/>
    <p:sldId id="288" r:id="rId108"/>
    <p:sldId id="289" r:id="rId109"/>
    <p:sldId id="290" r:id="rId110"/>
  </p:sldIdLst>
  <p:sldSz cx="9144000" cy="6858000" type="screen4x3"/>
  <p:notesSz cx="6805613" cy="9944100"/>
  <p:embeddedFontLst>
    <p:embeddedFont>
      <p:font typeface="Open Sans Light" panose="020B0306030504020204" pitchFamily="34" charset="0"/>
      <p:regular r:id="rId112"/>
      <p:italic r:id="rId113"/>
    </p:embeddedFont>
    <p:embeddedFont>
      <p:font typeface="Oswald" panose="02000503000000000000" pitchFamily="2" charset="0"/>
      <p:regular r:id="rId114"/>
      <p:bold r:id="rId115"/>
    </p:embeddedFont>
    <p:embeddedFont>
      <p:font typeface="Open Sans Semibold" panose="020B0706030804020204" pitchFamily="34" charset="0"/>
      <p:bold r:id="rId116"/>
      <p:boldItalic r:id="rId117"/>
    </p:embeddedFont>
    <p:embeddedFont>
      <p:font typeface="Calibri Light" panose="020F0302020204030204" pitchFamily="34" charset="0"/>
      <p:regular r:id="rId118"/>
      <p:italic r:id="rId119"/>
    </p:embeddedFont>
    <p:embeddedFont>
      <p:font typeface="Open Sans" panose="020B0606030504020204" pitchFamily="34" charset="0"/>
      <p:regular r:id="rId120"/>
      <p:bold r:id="rId121"/>
      <p:italic r:id="rId122"/>
      <p:boldItalic r:id="rId123"/>
    </p:embeddedFont>
    <p:embeddedFont>
      <p:font typeface="Calibri" panose="020F0502020204030204" pitchFamily="34" charset="0"/>
      <p:regular r:id="rId124"/>
      <p:bold r:id="rId125"/>
      <p:italic r:id="rId126"/>
      <p:boldItalic r:id="rId127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>
          <p15:clr>
            <a:srgbClr val="A4A3A4"/>
          </p15:clr>
        </p15:guide>
        <p15:guide id="2" orient="horz" pos="981">
          <p15:clr>
            <a:srgbClr val="A4A3A4"/>
          </p15:clr>
        </p15:guide>
        <p15:guide id="3" orient="horz" pos="2886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pos="1156">
          <p15:clr>
            <a:srgbClr val="A4A3A4"/>
          </p15:clr>
        </p15:guide>
        <p15:guide id="6" pos="2290">
          <p15:clr>
            <a:srgbClr val="A4A3A4"/>
          </p15:clr>
        </p15:guide>
        <p15:guide id="7" pos="3470">
          <p15:clr>
            <a:srgbClr val="A4A3A4"/>
          </p15:clr>
        </p15:guide>
        <p15:guide id="8" pos="46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sen, Roger" initials="JR" lastIdx="1" clrIdx="0">
    <p:extLst>
      <p:ext uri="{19B8F6BF-5375-455C-9EA6-DF929625EA0E}">
        <p15:presenceInfo xmlns:p15="http://schemas.microsoft.com/office/powerpoint/2012/main" userId="S-1-5-21-2125401682-1754076223-1620198925-14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999999"/>
    <a:srgbClr val="ECEEF0"/>
    <a:srgbClr val="F2F2F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Mørk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Mørk sti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Mørk stil 2 - aksent 1 / aks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Mørk stil 2 - aksent 3 / aks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Mørk stil 2 - aksent 5 / aks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73" autoAdjust="0"/>
  </p:normalViewPr>
  <p:slideViewPr>
    <p:cSldViewPr>
      <p:cViewPr varScale="1">
        <p:scale>
          <a:sx n="72" d="100"/>
          <a:sy n="72" d="100"/>
        </p:scale>
        <p:origin x="324" y="80"/>
      </p:cViewPr>
      <p:guideLst>
        <p:guide orient="horz" pos="1933"/>
        <p:guide orient="horz" pos="981"/>
        <p:guide orient="horz" pos="2886"/>
        <p:guide orient="horz" pos="3838"/>
        <p:guide pos="1156"/>
        <p:guide pos="2290"/>
        <p:guide pos="3470"/>
        <p:guide pos="4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font" Target="fonts/font6.fntdata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font" Target="fonts/font1.fntdata"/><Relationship Id="rId133" Type="http://schemas.microsoft.com/office/2015/10/relationships/revisionInfo" Target="revisionInfo.xml"/><Relationship Id="rId16" Type="http://schemas.openxmlformats.org/officeDocument/2006/relationships/customXml" Target="../customXml/item16.xml"/><Relationship Id="rId107" Type="http://schemas.openxmlformats.org/officeDocument/2006/relationships/slide" Target="slides/slide10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slide" Target="slides/slide5.xml"/><Relationship Id="rId123" Type="http://schemas.openxmlformats.org/officeDocument/2006/relationships/font" Target="fonts/font12.fntdata"/><Relationship Id="rId128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customXml" Target="../customXml/item77.xml"/><Relationship Id="rId100" Type="http://schemas.openxmlformats.org/officeDocument/2006/relationships/slide" Target="slides/slide3.xml"/><Relationship Id="rId105" Type="http://schemas.openxmlformats.org/officeDocument/2006/relationships/slide" Target="slides/slide8.xml"/><Relationship Id="rId113" Type="http://schemas.openxmlformats.org/officeDocument/2006/relationships/font" Target="fonts/font2.fntdata"/><Relationship Id="rId118" Type="http://schemas.openxmlformats.org/officeDocument/2006/relationships/font" Target="fonts/font7.fntdata"/><Relationship Id="rId126" Type="http://schemas.openxmlformats.org/officeDocument/2006/relationships/font" Target="fonts/font15.fntdata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93" Type="http://schemas.openxmlformats.org/officeDocument/2006/relationships/customXml" Target="../customXml/item93.xml"/><Relationship Id="rId98" Type="http://schemas.openxmlformats.org/officeDocument/2006/relationships/slide" Target="slides/slide1.xml"/><Relationship Id="rId121" Type="http://schemas.openxmlformats.org/officeDocument/2006/relationships/font" Target="fonts/font10.fntdata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slide" Target="slides/slide6.xml"/><Relationship Id="rId108" Type="http://schemas.openxmlformats.org/officeDocument/2006/relationships/slide" Target="slides/slide11.xml"/><Relationship Id="rId116" Type="http://schemas.openxmlformats.org/officeDocument/2006/relationships/font" Target="fonts/font5.fntdata"/><Relationship Id="rId124" Type="http://schemas.openxmlformats.org/officeDocument/2006/relationships/font" Target="fonts/font13.fntdata"/><Relationship Id="rId129" Type="http://schemas.openxmlformats.org/officeDocument/2006/relationships/presProps" Target="pres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11" Type="http://schemas.openxmlformats.org/officeDocument/2006/relationships/notesMaster" Target="notesMasters/notesMaster1.xml"/><Relationship Id="rId13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" Target="slides/slide9.xml"/><Relationship Id="rId114" Type="http://schemas.openxmlformats.org/officeDocument/2006/relationships/font" Target="fonts/font3.fntdata"/><Relationship Id="rId119" Type="http://schemas.openxmlformats.org/officeDocument/2006/relationships/font" Target="fonts/font8.fntdata"/><Relationship Id="rId127" Type="http://schemas.openxmlformats.org/officeDocument/2006/relationships/font" Target="fonts/font16.fntdata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customXml" Target="../customXml/item94.xml"/><Relationship Id="rId99" Type="http://schemas.openxmlformats.org/officeDocument/2006/relationships/slide" Target="slides/slide2.xml"/><Relationship Id="rId101" Type="http://schemas.openxmlformats.org/officeDocument/2006/relationships/slide" Target="slides/slide4.xml"/><Relationship Id="rId122" Type="http://schemas.openxmlformats.org/officeDocument/2006/relationships/font" Target="fonts/font11.fntdata"/><Relationship Id="rId13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12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slideMaster" Target="slideMasters/slideMaster1.xml"/><Relationship Id="rId104" Type="http://schemas.openxmlformats.org/officeDocument/2006/relationships/slide" Target="slides/slide7.xml"/><Relationship Id="rId120" Type="http://schemas.openxmlformats.org/officeDocument/2006/relationships/font" Target="fonts/font9.fntdata"/><Relationship Id="rId125" Type="http://schemas.openxmlformats.org/officeDocument/2006/relationships/font" Target="fonts/font14.fntdata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slide" Target="slides/slide13.xml"/><Relationship Id="rId115" Type="http://schemas.openxmlformats.org/officeDocument/2006/relationships/font" Target="fonts/font4.fntdata"/><Relationship Id="rId131" Type="http://schemas.openxmlformats.org/officeDocument/2006/relationships/theme" Target="theme/theme1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" Type="http://schemas.openxmlformats.org/officeDocument/2006/relationships/customXml" Target="../customXml/item1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j\Voorburg\Engineeeering%20activities\(S)UT_2008-20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j\Voorburg\Engineeeering%20activities\(S)UT_2008-201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j\Voorburg\Engineeeering%20activities\(S)UT_2008-201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Turnover, Section M. MNOK. 2015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'Ark2'!$G$4</c:f>
              <c:strCache>
                <c:ptCount val="1"/>
                <c:pt idx="0">
                  <c:v>MNOK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'Ark2'!$F$5:$F$12</c:f>
              <c:numCache>
                <c:formatCode>@</c:formatCode>
                <c:ptCount val="8"/>
                <c:pt idx="0">
                  <c:v>69</c:v>
                </c:pt>
                <c:pt idx="1">
                  <c:v>70</c:v>
                </c:pt>
                <c:pt idx="2">
                  <c:v>711</c:v>
                </c:pt>
                <c:pt idx="3">
                  <c:v>712</c:v>
                </c:pt>
                <c:pt idx="4">
                  <c:v>72</c:v>
                </c:pt>
                <c:pt idx="5">
                  <c:v>73</c:v>
                </c:pt>
                <c:pt idx="6">
                  <c:v>74</c:v>
                </c:pt>
                <c:pt idx="7">
                  <c:v>75</c:v>
                </c:pt>
              </c:numCache>
            </c:numRef>
          </c:cat>
          <c:val>
            <c:numRef>
              <c:f>'Ark2'!$G$5:$G$12</c:f>
              <c:numCache>
                <c:formatCode>#,##0</c:formatCode>
                <c:ptCount val="8"/>
                <c:pt idx="0">
                  <c:v>40848</c:v>
                </c:pt>
                <c:pt idx="1">
                  <c:v>20564</c:v>
                </c:pt>
                <c:pt idx="2">
                  <c:v>100931</c:v>
                </c:pt>
                <c:pt idx="3">
                  <c:v>13607</c:v>
                </c:pt>
                <c:pt idx="4">
                  <c:v>13061</c:v>
                </c:pt>
                <c:pt idx="5">
                  <c:v>21422</c:v>
                </c:pt>
                <c:pt idx="6">
                  <c:v>13403</c:v>
                </c:pt>
                <c:pt idx="7">
                  <c:v>2750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C7-4020-B3CE-360AF9381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8509280"/>
        <c:axId val="558510592"/>
      </c:barChart>
      <c:catAx>
        <c:axId val="558509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nb-NO" sz="1600" dirty="0">
                    <a:latin typeface="Calibri" panose="020F0502020204030204" pitchFamily="34" charset="0"/>
                  </a:rPr>
                  <a:t>ISIC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nb-NO"/>
            </a:p>
          </c:txPr>
        </c:title>
        <c:numFmt formatCode="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8510592"/>
        <c:crosses val="autoZero"/>
        <c:auto val="1"/>
        <c:lblAlgn val="ctr"/>
        <c:lblOffset val="100"/>
        <c:noMultiLvlLbl val="0"/>
      </c:catAx>
      <c:valAx>
        <c:axId val="55851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nb-NO" sz="1600" dirty="0" err="1">
                    <a:latin typeface="Calibri" panose="020F0502020204030204" pitchFamily="34" charset="0"/>
                  </a:rPr>
                  <a:t>MNOKl</a:t>
                </a:r>
                <a:endParaRPr lang="nb-NO" sz="1600" dirty="0">
                  <a:latin typeface="Calibri" panose="020F050202020403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850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Turnover,71.1. 2015-MNOK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'Ark2'!$D$31</c:f>
              <c:strCache>
                <c:ptCount val="1"/>
                <c:pt idx="0">
                  <c:v>MNOK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98C-46D1-B717-E1861804D3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98C-46D1-B717-E1861804D3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98C-46D1-B717-E1861804D3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98C-46D1-B717-E1861804D31C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'Ark2'!$C$32:$C$35</c:f>
              <c:strCache>
                <c:ptCount val="4"/>
                <c:pt idx="0">
                  <c:v>Architectural services</c:v>
                </c:pt>
                <c:pt idx="1">
                  <c:v>Civil engineering</c:v>
                </c:pt>
                <c:pt idx="2">
                  <c:v>Geological surveys</c:v>
                </c:pt>
                <c:pt idx="3">
                  <c:v>Other technical consultancy</c:v>
                </c:pt>
              </c:strCache>
            </c:strRef>
          </c:cat>
          <c:val>
            <c:numRef>
              <c:f>'Ark2'!$D$32:$D$35</c:f>
              <c:numCache>
                <c:formatCode>#,##0</c:formatCode>
                <c:ptCount val="4"/>
                <c:pt idx="0">
                  <c:v>7124</c:v>
                </c:pt>
                <c:pt idx="1">
                  <c:v>22481</c:v>
                </c:pt>
                <c:pt idx="2">
                  <c:v>18985</c:v>
                </c:pt>
                <c:pt idx="3">
                  <c:v>52342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8C-46D1-B717-E1861804D31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Changes in inventories, MNOK. NACE 71. 2008-2015 </a:t>
            </a:r>
          </a:p>
        </c:rich>
      </c:tx>
      <c:layout>
        <c:manualLayout>
          <c:xMode val="edge"/>
          <c:yMode val="edge"/>
          <c:x val="0.13639792308570126"/>
          <c:y val="1.7511854974263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'Ark1'!$B$30</c:f>
              <c:strCache>
                <c:ptCount val="1"/>
                <c:pt idx="0">
                  <c:v>Changes in inventories - MNOK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'Ark1'!$A$31:$A$38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'Ark1'!$B$31:$B$38</c:f>
              <c:numCache>
                <c:formatCode>###\ ###\ ##0\ \ </c:formatCode>
                <c:ptCount val="8"/>
                <c:pt idx="0">
                  <c:v>19628.161</c:v>
                </c:pt>
                <c:pt idx="1">
                  <c:v>19415.445</c:v>
                </c:pt>
                <c:pt idx="2">
                  <c:v>23783.826000000001</c:v>
                </c:pt>
                <c:pt idx="3">
                  <c:v>21302.732</c:v>
                </c:pt>
                <c:pt idx="4">
                  <c:v>23042.83</c:v>
                </c:pt>
                <c:pt idx="5">
                  <c:v>23854.039000000001</c:v>
                </c:pt>
                <c:pt idx="6">
                  <c:v>23535.48</c:v>
                </c:pt>
                <c:pt idx="7">
                  <c:v>25789.987000000001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CE-4BFB-9090-A34D974A001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smooth val="0"/>
        <c:axId val="558188560"/>
        <c:axId val="510947312"/>
      </c:lineChart>
      <c:catAx>
        <c:axId val="558188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10947312"/>
        <c:crosses val="autoZero"/>
        <c:auto val="1"/>
        <c:lblAlgn val="ctr"/>
        <c:lblOffset val="100"/>
        <c:noMultiLvlLbl val="0"/>
      </c:catAx>
      <c:valAx>
        <c:axId val="510947312"/>
        <c:scaling>
          <c:orientation val="minMax"/>
          <c:max val="30000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MNOK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##\ ###\ ##0\ 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nb-NO"/>
          </a:p>
        </c:txPr>
        <c:crossAx val="558188560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23E21-8BF8-454B-98B5-60F1819A2577}" type="datetimeFigureOut">
              <a:rPr lang="nb-NO" smtClean="0"/>
              <a:t>13.10.2017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43140-CF7E-4CFE-B41A-BBE2DF743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256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187624" y="3429000"/>
            <a:ext cx="6336704" cy="1080120"/>
          </a:xfrm>
        </p:spPr>
        <p:txBody>
          <a:bodyPr lIns="432000" rIns="43200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 og foredragsholder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3251-EE32-4CBF-AD53-D522594F4345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0" y="1844824"/>
            <a:ext cx="7524328" cy="1584176"/>
          </a:xfrm>
        </p:spPr>
        <p:txBody>
          <a:bodyPr lIns="57600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786491"/>
            <a:ext cx="3765600" cy="7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0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7311600" y="1529999"/>
            <a:ext cx="1828495" cy="4572000"/>
          </a:xfrm>
          <a:effectLst>
            <a:softEdge rad="12700"/>
          </a:effectLst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Tx/>
              <a:buNone/>
              <a:tabLst/>
              <a:defRPr sz="1800"/>
            </a:lvl1pPr>
          </a:lstStyle>
          <a:p>
            <a:r>
              <a:rPr lang="nb-NO"/>
              <a:t>Bilde, bør være minst 192x480 piksler (2:5)</a:t>
            </a:r>
          </a:p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0" y="1530000"/>
            <a:ext cx="7315200" cy="4572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89990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3" hasCustomPrompt="1"/>
          </p:nvPr>
        </p:nvSpPr>
        <p:spPr>
          <a:xfrm>
            <a:off x="0" y="1530000"/>
            <a:ext cx="9144000" cy="4572000"/>
          </a:xfrm>
        </p:spPr>
        <p:txBody>
          <a:bodyPr/>
          <a:lstStyle>
            <a:lvl1pPr>
              <a:defRPr/>
            </a:lvl1pPr>
            <a:lvl2pPr>
              <a:spcBef>
                <a:spcPts val="600"/>
              </a:spcBef>
              <a:defRPr baseline="0"/>
            </a:lvl2pPr>
          </a:lstStyle>
          <a:p>
            <a:pPr lvl="0"/>
            <a:r>
              <a:rPr lang="nb-NO"/>
              <a:t>Innhold fleksibel</a:t>
            </a:r>
          </a:p>
          <a:p>
            <a:pPr lvl="0"/>
            <a:r>
              <a:rPr lang="nb-NO"/>
              <a:t>Skal du bruke dette oppsettet til å vise et bilde eller en bildefil?</a:t>
            </a:r>
          </a:p>
          <a:p>
            <a:pPr lvl="1"/>
            <a:r>
              <a:rPr lang="nb-NO"/>
              <a:t>Bruk heller oppsettene som heter noe med bilde, da vil bildet legge seg pent kant-i-kant.</a:t>
            </a:r>
          </a:p>
        </p:txBody>
      </p:sp>
    </p:spTree>
    <p:extLst>
      <p:ext uri="{BB962C8B-B14F-4D97-AF65-F5344CB8AC3E}">
        <p14:creationId xmlns:p14="http://schemas.microsoft.com/office/powerpoint/2010/main" val="3526893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4" hasCustomPrompt="1"/>
          </p:nvPr>
        </p:nvSpPr>
        <p:spPr>
          <a:xfrm>
            <a:off x="3654000" y="1530000"/>
            <a:ext cx="5482800" cy="4572000"/>
          </a:xfrm>
        </p:spPr>
        <p:txBody>
          <a:bodyPr/>
          <a:lstStyle>
            <a:lvl1pPr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nb-NO"/>
              <a:t>Media fleksibel</a:t>
            </a:r>
          </a:p>
          <a:p>
            <a:pPr lvl="0"/>
            <a:r>
              <a:rPr lang="nb-NO"/>
              <a:t>Skal du bruke dette oppsettet til å vise et bilde eller en bildefil?</a:t>
            </a:r>
          </a:p>
          <a:p>
            <a:pPr lvl="1"/>
            <a:r>
              <a:rPr lang="nb-NO"/>
              <a:t>Bruk heller oppsettene som heter noe med bilde, da vil bildet legge seg pent kant-i-kant.</a:t>
            </a:r>
          </a:p>
          <a:p>
            <a:pPr lvl="0"/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5"/>
          </p:nvPr>
        </p:nvSpPr>
        <p:spPr>
          <a:xfrm>
            <a:off x="0" y="1530000"/>
            <a:ext cx="3654000" cy="4572000"/>
          </a:xfrm>
        </p:spPr>
        <p:txBody>
          <a:bodyPr lIns="10800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083443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4" hasCustomPrompt="1"/>
          </p:nvPr>
        </p:nvSpPr>
        <p:spPr>
          <a:xfrm>
            <a:off x="5482800" y="1530000"/>
            <a:ext cx="3654000" cy="45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Media fleksibel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5"/>
          </p:nvPr>
        </p:nvSpPr>
        <p:spPr>
          <a:xfrm>
            <a:off x="0" y="1530000"/>
            <a:ext cx="5482800" cy="4572000"/>
          </a:xfrm>
        </p:spPr>
        <p:txBody>
          <a:bodyPr lIns="10800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234720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abell 6"/>
          <p:cNvSpPr>
            <a:spLocks noGrp="1"/>
          </p:cNvSpPr>
          <p:nvPr>
            <p:ph type="tbl" sz="quarter" idx="13"/>
          </p:nvPr>
        </p:nvSpPr>
        <p:spPr>
          <a:xfrm>
            <a:off x="216000" y="1530000"/>
            <a:ext cx="8676000" cy="4572000"/>
          </a:xfrm>
        </p:spPr>
        <p:txBody>
          <a:bodyPr/>
          <a:lstStyle/>
          <a:p>
            <a:r>
              <a:rPr lang="nb-NO"/>
              <a:t>Klikk ikonet for å legge til en tabell</a:t>
            </a:r>
          </a:p>
        </p:txBody>
      </p:sp>
    </p:spTree>
    <p:extLst>
      <p:ext uri="{BB962C8B-B14F-4D97-AF65-F5344CB8AC3E}">
        <p14:creationId xmlns:p14="http://schemas.microsoft.com/office/powerpoint/2010/main" val="1380648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diagram 3"/>
          <p:cNvSpPr>
            <a:spLocks noGrp="1"/>
          </p:cNvSpPr>
          <p:nvPr>
            <p:ph type="chart" sz="quarter" idx="13" hasCustomPrompt="1"/>
          </p:nvPr>
        </p:nvSpPr>
        <p:spPr>
          <a:xfrm>
            <a:off x="467544" y="1530000"/>
            <a:ext cx="8676456" cy="4572000"/>
          </a:xfrm>
        </p:spPr>
        <p:txBody>
          <a:bodyPr/>
          <a:lstStyle>
            <a:lvl1pPr>
              <a:defRPr baseline="0"/>
            </a:lvl1pPr>
            <a:lvl2pPr>
              <a:spcBef>
                <a:spcPts val="600"/>
              </a:spcBef>
              <a:defRPr baseline="0"/>
            </a:lvl2pPr>
          </a:lstStyle>
          <a:p>
            <a:r>
              <a:rPr lang="nb-NO"/>
              <a:t>Graf i full bredde (5 spalter)</a:t>
            </a:r>
          </a:p>
          <a:p>
            <a:r>
              <a:rPr lang="nb-NO"/>
              <a:t>Du kan justere grafene som vanlig under:</a:t>
            </a:r>
          </a:p>
          <a:p>
            <a:pPr lvl="1"/>
            <a:r>
              <a:rPr lang="nb-NO"/>
              <a:t>Diagramverktøy &gt; Oppsett</a:t>
            </a:r>
          </a:p>
        </p:txBody>
      </p:sp>
    </p:spTree>
    <p:extLst>
      <p:ext uri="{BB962C8B-B14F-4D97-AF65-F5344CB8AC3E}">
        <p14:creationId xmlns:p14="http://schemas.microsoft.com/office/powerpoint/2010/main" val="634960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diagram 3"/>
          <p:cNvSpPr>
            <a:spLocks noGrp="1"/>
          </p:cNvSpPr>
          <p:nvPr>
            <p:ph type="chart" sz="quarter" idx="13" hasCustomPrompt="1"/>
          </p:nvPr>
        </p:nvSpPr>
        <p:spPr>
          <a:xfrm>
            <a:off x="467544" y="1530000"/>
            <a:ext cx="6840760" cy="4572000"/>
          </a:xfrm>
        </p:spPr>
        <p:txBody>
          <a:bodyPr/>
          <a:lstStyle>
            <a:lvl1pPr>
              <a:defRPr/>
            </a:lvl1pPr>
            <a:lvl2pPr>
              <a:spcBef>
                <a:spcPts val="600"/>
              </a:spcBef>
              <a:defRPr/>
            </a:lvl2pPr>
          </a:lstStyle>
          <a:p>
            <a:r>
              <a:rPr lang="nb-NO"/>
              <a:t>Graf over 4 spalter</a:t>
            </a:r>
          </a:p>
          <a:p>
            <a:r>
              <a:rPr lang="nb-NO"/>
              <a:t>Du kan justere grafene som vanlig under:</a:t>
            </a:r>
          </a:p>
          <a:p>
            <a:pPr lvl="1"/>
            <a:r>
              <a:rPr lang="nb-NO"/>
              <a:t>Diagramverktøy &gt; Oppsett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3127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Graf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15"/>
          </p:nvPr>
        </p:nvSpPr>
        <p:spPr>
          <a:xfrm>
            <a:off x="432000" y="1530000"/>
            <a:ext cx="4032000" cy="4572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Plassholder for innhold 11"/>
          <p:cNvSpPr>
            <a:spLocks noGrp="1"/>
          </p:cNvSpPr>
          <p:nvPr>
            <p:ph sz="quarter" idx="16"/>
          </p:nvPr>
        </p:nvSpPr>
        <p:spPr>
          <a:xfrm>
            <a:off x="4788000" y="1530000"/>
            <a:ext cx="4032000" cy="4572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56576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SmartArt 7"/>
          <p:cNvSpPr>
            <a:spLocks noGrp="1"/>
          </p:cNvSpPr>
          <p:nvPr>
            <p:ph type="dgm" sz="quarter" idx="14" hasCustomPrompt="1"/>
          </p:nvPr>
        </p:nvSpPr>
        <p:spPr>
          <a:xfrm>
            <a:off x="432000" y="1890000"/>
            <a:ext cx="8280000" cy="3852000"/>
          </a:xfrm>
        </p:spPr>
        <p:txBody>
          <a:bodyPr/>
          <a:lstStyle>
            <a:lvl1pPr>
              <a:defRPr/>
            </a:lvl1pPr>
            <a:lvl2pPr>
              <a:spcBef>
                <a:spcPts val="600"/>
              </a:spcBef>
              <a:defRPr/>
            </a:lvl2pPr>
          </a:lstStyle>
          <a:p>
            <a:r>
              <a:rPr lang="nb-NO"/>
              <a:t>Smart Art-grafikk</a:t>
            </a:r>
          </a:p>
          <a:p>
            <a:r>
              <a:rPr lang="nb-NO"/>
              <a:t>Du kan justere grafikken ved å velge:</a:t>
            </a:r>
          </a:p>
          <a:p>
            <a:pPr lvl="1"/>
            <a:r>
              <a:rPr lang="nb-NO"/>
              <a:t>Smart Art-verktøy &gt; Utforming</a:t>
            </a:r>
          </a:p>
          <a:p>
            <a:pPr lvl="1"/>
            <a:r>
              <a:rPr lang="nb-NO"/>
              <a:t>NB: Bruk SSBs fargepalett og bruk effekter med måte</a:t>
            </a:r>
          </a:p>
        </p:txBody>
      </p:sp>
    </p:spTree>
    <p:extLst>
      <p:ext uri="{BB962C8B-B14F-4D97-AF65-F5344CB8AC3E}">
        <p14:creationId xmlns:p14="http://schemas.microsoft.com/office/powerpoint/2010/main" val="4096152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jerm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3635896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/>
          </p:nvPr>
        </p:nvSpPr>
        <p:spPr>
          <a:xfrm>
            <a:off x="3653999" y="0"/>
            <a:ext cx="5482800" cy="6838950"/>
          </a:xfrm>
          <a:effectLst>
            <a:softEdge rad="31750"/>
          </a:effectLst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0" y="1530000"/>
            <a:ext cx="3654000" cy="4572000"/>
          </a:xfrm>
        </p:spPr>
        <p:txBody>
          <a:bodyPr lIns="10800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285343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0" y="1530000"/>
            <a:ext cx="9144000" cy="4572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638016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-2" y="1529999"/>
            <a:ext cx="3654000" cy="3051129"/>
          </a:xfrm>
          <a:effectLst>
            <a:softEdge rad="1270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b-NO"/>
              <a:t>Bilde 384x320 piksler (6:5)</a:t>
            </a:r>
          </a:p>
        </p:txBody>
      </p:sp>
      <p:sp>
        <p:nvSpPr>
          <p:cNvPr id="8" name="Plassholder for bilde 10"/>
          <p:cNvSpPr>
            <a:spLocks noGrp="1"/>
          </p:cNvSpPr>
          <p:nvPr>
            <p:ph type="pic" sz="quarter" idx="15" hasCustomPrompt="1"/>
          </p:nvPr>
        </p:nvSpPr>
        <p:spPr>
          <a:xfrm>
            <a:off x="3654000" y="1530000"/>
            <a:ext cx="1828800" cy="1522800"/>
          </a:xfrm>
          <a:effectLst>
            <a:softEdge rad="12700"/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nb-NO"/>
              <a:t>192x160px (6:5)</a:t>
            </a:r>
          </a:p>
        </p:txBody>
      </p:sp>
      <p:sp>
        <p:nvSpPr>
          <p:cNvPr id="9" name="Plassholder for bilde 10"/>
          <p:cNvSpPr>
            <a:spLocks noGrp="1"/>
          </p:cNvSpPr>
          <p:nvPr>
            <p:ph type="pic" sz="quarter" idx="16" hasCustomPrompt="1"/>
          </p:nvPr>
        </p:nvSpPr>
        <p:spPr>
          <a:xfrm>
            <a:off x="3654000" y="3052800"/>
            <a:ext cx="1828800" cy="1522800"/>
          </a:xfrm>
          <a:effectLst>
            <a:softEdge rad="12700"/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nb-NO"/>
              <a:t>192x160px</a:t>
            </a:r>
          </a:p>
        </p:txBody>
      </p:sp>
      <p:sp>
        <p:nvSpPr>
          <p:cNvPr id="10" name="Plassholder for bilde 1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4575600"/>
            <a:ext cx="1828800" cy="1522800"/>
          </a:xfrm>
          <a:effectLst>
            <a:softEdge rad="12700"/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nb-NO"/>
              <a:t>192x160px</a:t>
            </a:r>
          </a:p>
        </p:txBody>
      </p:sp>
      <p:sp>
        <p:nvSpPr>
          <p:cNvPr id="12" name="Plassholder for bilde 10"/>
          <p:cNvSpPr>
            <a:spLocks noGrp="1"/>
          </p:cNvSpPr>
          <p:nvPr>
            <p:ph type="pic" sz="quarter" idx="18" hasCustomPrompt="1"/>
          </p:nvPr>
        </p:nvSpPr>
        <p:spPr>
          <a:xfrm>
            <a:off x="1828800" y="4575600"/>
            <a:ext cx="3654000" cy="1522800"/>
          </a:xfrm>
          <a:effectLst>
            <a:softEdge rad="12700"/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nb-NO"/>
              <a:t>384x160px (12:5)</a:t>
            </a:r>
          </a:p>
        </p:txBody>
      </p:sp>
      <p:sp>
        <p:nvSpPr>
          <p:cNvPr id="13" name="Plassholder for bilde 10"/>
          <p:cNvSpPr>
            <a:spLocks noGrp="1"/>
          </p:cNvSpPr>
          <p:nvPr>
            <p:ph type="pic" sz="quarter" idx="19" hasCustomPrompt="1"/>
          </p:nvPr>
        </p:nvSpPr>
        <p:spPr>
          <a:xfrm>
            <a:off x="5482800" y="1530000"/>
            <a:ext cx="1828800" cy="4572000"/>
          </a:xfrm>
          <a:effectLst>
            <a:softEdge rad="12700"/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nb-NO"/>
              <a:t>192x480px (2:5)</a:t>
            </a:r>
          </a:p>
        </p:txBody>
      </p:sp>
      <p:sp>
        <p:nvSpPr>
          <p:cNvPr id="14" name="Plassholder for bilde 10"/>
          <p:cNvSpPr>
            <a:spLocks noGrp="1"/>
          </p:cNvSpPr>
          <p:nvPr>
            <p:ph type="pic" sz="quarter" idx="20" hasCustomPrompt="1"/>
          </p:nvPr>
        </p:nvSpPr>
        <p:spPr>
          <a:xfrm>
            <a:off x="7311600" y="1530000"/>
            <a:ext cx="1828800" cy="1522800"/>
          </a:xfrm>
          <a:effectLst>
            <a:softEdge rad="12700"/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nb-NO"/>
              <a:t>192x160px</a:t>
            </a:r>
          </a:p>
        </p:txBody>
      </p:sp>
      <p:sp>
        <p:nvSpPr>
          <p:cNvPr id="16" name="Plassholder for bilde 10"/>
          <p:cNvSpPr>
            <a:spLocks noGrp="1"/>
          </p:cNvSpPr>
          <p:nvPr>
            <p:ph type="pic" sz="quarter" idx="21" hasCustomPrompt="1"/>
          </p:nvPr>
        </p:nvSpPr>
        <p:spPr>
          <a:xfrm>
            <a:off x="7311600" y="3052800"/>
            <a:ext cx="1828800" cy="3045600"/>
          </a:xfrm>
          <a:effectLst>
            <a:softEdge rad="12700"/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nb-NO"/>
              <a:t>192x320px (3:5)</a:t>
            </a:r>
          </a:p>
        </p:txBody>
      </p:sp>
    </p:spTree>
    <p:extLst>
      <p:ext uri="{BB962C8B-B14F-4D97-AF65-F5344CB8AC3E}">
        <p14:creationId xmlns:p14="http://schemas.microsoft.com/office/powerpoint/2010/main" val="2549724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Plassholder for bilde 10"/>
          <p:cNvSpPr>
            <a:spLocks noGrp="1"/>
          </p:cNvSpPr>
          <p:nvPr>
            <p:ph type="pic" sz="quarter" idx="19"/>
          </p:nvPr>
        </p:nvSpPr>
        <p:spPr>
          <a:xfrm>
            <a:off x="5482800" y="1530000"/>
            <a:ext cx="1828800" cy="4572000"/>
          </a:xfrm>
          <a:effectLst>
            <a:softEdge rad="1270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6" name="Plassholder for bilde 10"/>
          <p:cNvSpPr>
            <a:spLocks noGrp="1"/>
          </p:cNvSpPr>
          <p:nvPr>
            <p:ph type="pic" sz="quarter" idx="21"/>
          </p:nvPr>
        </p:nvSpPr>
        <p:spPr>
          <a:xfrm>
            <a:off x="7311600" y="1530000"/>
            <a:ext cx="1828800" cy="4572000"/>
          </a:xfrm>
          <a:effectLst>
            <a:softEdge rad="1270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5" name="Plassholder for bilde 10"/>
          <p:cNvSpPr>
            <a:spLocks noGrp="1"/>
          </p:cNvSpPr>
          <p:nvPr>
            <p:ph type="pic" sz="quarter" idx="22" hasCustomPrompt="1"/>
          </p:nvPr>
        </p:nvSpPr>
        <p:spPr>
          <a:xfrm>
            <a:off x="3654000" y="1530000"/>
            <a:ext cx="1828800" cy="4572000"/>
          </a:xfrm>
          <a:effectLst>
            <a:softEdge rad="12700"/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nb-NO"/>
              <a:t>192x480px (2:5)</a:t>
            </a:r>
          </a:p>
        </p:txBody>
      </p:sp>
      <p:sp>
        <p:nvSpPr>
          <p:cNvPr id="18" name="Plassholder for tekst 17"/>
          <p:cNvSpPr>
            <a:spLocks noGrp="1"/>
          </p:cNvSpPr>
          <p:nvPr>
            <p:ph type="body" sz="quarter" idx="23"/>
          </p:nvPr>
        </p:nvSpPr>
        <p:spPr>
          <a:xfrm>
            <a:off x="0" y="1530000"/>
            <a:ext cx="3654000" cy="4572000"/>
          </a:xfrm>
        </p:spPr>
        <p:txBody>
          <a:bodyPr lIns="432000" rIns="144000" bIns="432000" anchor="b" anchorCtr="0">
            <a:normAutofit/>
          </a:bodyPr>
          <a:lstStyle>
            <a:lvl1pPr marL="0" indent="0">
              <a:buFontTx/>
              <a:buNone/>
              <a:defRPr sz="2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26976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ilder-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Plassholder for bilde 10"/>
          <p:cNvSpPr>
            <a:spLocks noGrp="1"/>
          </p:cNvSpPr>
          <p:nvPr>
            <p:ph type="pic" sz="quarter" idx="19"/>
          </p:nvPr>
        </p:nvSpPr>
        <p:spPr>
          <a:xfrm>
            <a:off x="5482800" y="1530000"/>
            <a:ext cx="1828800" cy="3045600"/>
          </a:xfrm>
          <a:effectLst>
            <a:softEdge rad="1270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6" name="Plassholder for bilde 10"/>
          <p:cNvSpPr>
            <a:spLocks noGrp="1"/>
          </p:cNvSpPr>
          <p:nvPr>
            <p:ph type="pic" sz="quarter" idx="21"/>
          </p:nvPr>
        </p:nvSpPr>
        <p:spPr>
          <a:xfrm>
            <a:off x="7311600" y="1530000"/>
            <a:ext cx="1828800" cy="3045600"/>
          </a:xfrm>
          <a:effectLst>
            <a:softEdge rad="1270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5" name="Plassholder for bilde 10"/>
          <p:cNvSpPr>
            <a:spLocks noGrp="1"/>
          </p:cNvSpPr>
          <p:nvPr>
            <p:ph type="pic" sz="quarter" idx="22" hasCustomPrompt="1"/>
          </p:nvPr>
        </p:nvSpPr>
        <p:spPr>
          <a:xfrm>
            <a:off x="3654000" y="1530000"/>
            <a:ext cx="1828800" cy="3045600"/>
          </a:xfrm>
          <a:effectLst>
            <a:softEdge rad="12700"/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nb-NO"/>
              <a:t>192x360px (3:5)</a:t>
            </a:r>
          </a:p>
        </p:txBody>
      </p:sp>
      <p:sp>
        <p:nvSpPr>
          <p:cNvPr id="18" name="Plassholder for tekst 17"/>
          <p:cNvSpPr>
            <a:spLocks noGrp="1"/>
          </p:cNvSpPr>
          <p:nvPr>
            <p:ph type="body" sz="quarter" idx="23"/>
          </p:nvPr>
        </p:nvSpPr>
        <p:spPr>
          <a:xfrm>
            <a:off x="0" y="1530000"/>
            <a:ext cx="3654000" cy="4572000"/>
          </a:xfrm>
        </p:spPr>
        <p:txBody>
          <a:bodyPr lIns="432000" rIns="144000" bIns="432000" anchor="b" anchorCtr="0">
            <a:normAutofit/>
          </a:bodyPr>
          <a:lstStyle>
            <a:lvl1pPr marL="0" indent="0">
              <a:buFontTx/>
              <a:buNone/>
              <a:defRPr sz="2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4"/>
          </p:nvPr>
        </p:nvSpPr>
        <p:spPr>
          <a:xfrm>
            <a:off x="3672000" y="4572000"/>
            <a:ext cx="1828800" cy="1522800"/>
          </a:xfrm>
          <a:solidFill>
            <a:srgbClr val="666666"/>
          </a:solidFill>
        </p:spPr>
        <p:txBody>
          <a:bodyPr lIns="72000" rIns="72000">
            <a:no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  <a:latin typeface="Oswald" panose="02000503000000000000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4" name="Plassholder for tekst 3"/>
          <p:cNvSpPr>
            <a:spLocks noGrp="1"/>
          </p:cNvSpPr>
          <p:nvPr>
            <p:ph type="body" sz="quarter" idx="25"/>
          </p:nvPr>
        </p:nvSpPr>
        <p:spPr>
          <a:xfrm>
            <a:off x="5482800" y="4572000"/>
            <a:ext cx="1828800" cy="1522800"/>
          </a:xfrm>
          <a:solidFill>
            <a:srgbClr val="666666"/>
          </a:solidFill>
        </p:spPr>
        <p:txBody>
          <a:bodyPr lIns="72000" rIns="72000">
            <a:no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  <a:latin typeface="Oswald" panose="02000503000000000000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tekst 3"/>
          <p:cNvSpPr>
            <a:spLocks noGrp="1"/>
          </p:cNvSpPr>
          <p:nvPr>
            <p:ph type="body" sz="quarter" idx="26"/>
          </p:nvPr>
        </p:nvSpPr>
        <p:spPr>
          <a:xfrm>
            <a:off x="7311600" y="4572000"/>
            <a:ext cx="1828800" cy="1522800"/>
          </a:xfrm>
          <a:solidFill>
            <a:srgbClr val="666666"/>
          </a:solidFill>
        </p:spPr>
        <p:txBody>
          <a:bodyPr lIns="72000" rIns="72000">
            <a:no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  <a:latin typeface="Oswald" panose="02000503000000000000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63570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ekv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10"/>
          <p:cNvSpPr>
            <a:spLocks noGrp="1"/>
          </p:cNvSpPr>
          <p:nvPr>
            <p:ph type="pic" sz="quarter" idx="16" hasCustomPrompt="1"/>
          </p:nvPr>
        </p:nvSpPr>
        <p:spPr>
          <a:xfrm>
            <a:off x="5482800" y="3045600"/>
            <a:ext cx="3654000" cy="3045600"/>
          </a:xfrm>
          <a:effectLst>
            <a:softEdge rad="12700"/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Tx/>
              <a:buNone/>
              <a:tabLst/>
              <a:defRPr/>
            </a:lvl1pPr>
          </a:lstStyle>
          <a:p>
            <a:r>
              <a:rPr lang="nb-NO"/>
              <a:t>Bilde3</a:t>
            </a:r>
          </a:p>
        </p:txBody>
      </p:sp>
      <p:sp>
        <p:nvSpPr>
          <p:cNvPr id="8" name="Plassholder for bilde 10"/>
          <p:cNvSpPr>
            <a:spLocks noGrp="1"/>
          </p:cNvSpPr>
          <p:nvPr>
            <p:ph type="pic" sz="quarter" idx="15" hasCustomPrompt="1"/>
          </p:nvPr>
        </p:nvSpPr>
        <p:spPr>
          <a:xfrm>
            <a:off x="5482800" y="2282400"/>
            <a:ext cx="3654000" cy="3045600"/>
          </a:xfrm>
          <a:effectLst>
            <a:softEdge rad="12700"/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Tx/>
              <a:buNone/>
              <a:tabLst/>
              <a:defRPr/>
            </a:lvl1pPr>
          </a:lstStyle>
          <a:p>
            <a:r>
              <a:rPr lang="nb-NO"/>
              <a:t>Bilde2</a:t>
            </a: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5482799" y="1529999"/>
            <a:ext cx="3654000" cy="3045600"/>
          </a:xfrm>
          <a:effectLst>
            <a:softEdge rad="12700"/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Tx/>
              <a:buNone/>
              <a:tabLst/>
              <a:defRPr/>
            </a:lvl1pPr>
          </a:lstStyle>
          <a:p>
            <a:r>
              <a:rPr lang="nb-NO"/>
              <a:t>Bilde1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7"/>
          </p:nvPr>
        </p:nvSpPr>
        <p:spPr>
          <a:xfrm>
            <a:off x="0" y="1530000"/>
            <a:ext cx="5482800" cy="4572000"/>
          </a:xfrm>
        </p:spPr>
        <p:txBody>
          <a:bodyPr lIns="10800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21344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Over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9525"/>
            <a:ext cx="9144000" cy="6092474"/>
          </a:xfrm>
          <a:effectLst>
            <a:softEdge rad="12700"/>
          </a:effectLst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Bilde i heldekkende format – bør være minst 960x640 piksler</a:t>
            </a:r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64704"/>
          </a:xfrm>
          <a:solidFill>
            <a:schemeClr val="bg1">
              <a:alpha val="70000"/>
            </a:schemeClr>
          </a:solidFill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1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én linje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5" hasCustomPrompt="1"/>
          </p:nvPr>
        </p:nvSpPr>
        <p:spPr>
          <a:xfrm>
            <a:off x="0" y="763200"/>
            <a:ext cx="9144000" cy="5327650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/>
              <a:t>Legg inn graf først, flytt grafen bakover, legg inn bilde, flytt bildet bakover, formater grafens diagramområde (heldekkende hvitt, 30 % gjennomsiktighet)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9326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e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9525"/>
            <a:ext cx="9144000" cy="6092474"/>
          </a:xfrm>
          <a:effectLst>
            <a:softEdge rad="12700"/>
          </a:effectLst>
        </p:spPr>
        <p:txBody>
          <a:bodyPr/>
          <a:lstStyle>
            <a:lvl1pPr>
              <a:defRPr/>
            </a:lvl1pPr>
          </a:lstStyle>
          <a:p>
            <a:r>
              <a:rPr lang="nb-NO"/>
              <a:t>Bilde i heldekkende format</a:t>
            </a:r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-1"/>
            <a:ext cx="9143999" cy="6102000"/>
          </a:xfrm>
          <a:solidFill>
            <a:schemeClr val="bg1">
              <a:alpha val="80000"/>
            </a:schemeClr>
          </a:solidFill>
        </p:spPr>
        <p:txBody>
          <a:bodyPr tIns="144000" rIns="432000" bIns="72000" anchor="ctr" anchorCtr="0">
            <a:noAutofit/>
          </a:bodyPr>
          <a:lstStyle>
            <a:lvl1pPr marL="0" indent="0" algn="ctr">
              <a:buClr>
                <a:srgbClr val="999999"/>
              </a:buClr>
              <a:buFontTx/>
              <a:buNone/>
              <a:defRPr sz="8800" b="1">
                <a:latin typeface="Oswald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rgbClr val="999999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999999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/>
              <a:t>Skriv inn store tall og flytt objektet bakover for å legge inn bilde</a:t>
            </a:r>
          </a:p>
        </p:txBody>
      </p:sp>
    </p:spTree>
    <p:extLst>
      <p:ext uri="{BB962C8B-B14F-4D97-AF65-F5344CB8AC3E}">
        <p14:creationId xmlns:p14="http://schemas.microsoft.com/office/powerpoint/2010/main" val="2511056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440688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/>
              <a:t>Klikk for å redigere tittelstil én linje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0" y="763200"/>
            <a:ext cx="9144000" cy="53388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2574634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440688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/>
              <a:t>Klikk for å redigere tittelstil én linje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0" y="763200"/>
            <a:ext cx="9144000" cy="53388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802844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440688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/>
              <a:t>Klikk for å redigere tittelstil én linje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diagram 6"/>
          <p:cNvSpPr>
            <a:spLocks noGrp="1"/>
          </p:cNvSpPr>
          <p:nvPr>
            <p:ph type="chart" sz="quarter" idx="13"/>
          </p:nvPr>
        </p:nvSpPr>
        <p:spPr>
          <a:xfrm>
            <a:off x="468000" y="763199"/>
            <a:ext cx="8676000" cy="5338800"/>
          </a:xfrm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2558662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440688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/>
              <a:t>Klikk for å redigere tittelstil én linje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SmartArt 7"/>
          <p:cNvSpPr>
            <a:spLocks noGrp="1"/>
          </p:cNvSpPr>
          <p:nvPr>
            <p:ph type="dgm" sz="quarter" idx="13"/>
          </p:nvPr>
        </p:nvSpPr>
        <p:spPr>
          <a:xfrm>
            <a:off x="432000" y="763200"/>
            <a:ext cx="8280000" cy="5338800"/>
          </a:xfrm>
        </p:spPr>
        <p:txBody>
          <a:bodyPr/>
          <a:lstStyle/>
          <a:p>
            <a:r>
              <a:rPr lang="nb-NO"/>
              <a:t>Klikk ikonet for å legge til SmartArt-grafikk</a:t>
            </a:r>
          </a:p>
        </p:txBody>
      </p:sp>
    </p:spTree>
    <p:extLst>
      <p:ext uri="{BB962C8B-B14F-4D97-AF65-F5344CB8AC3E}">
        <p14:creationId xmlns:p14="http://schemas.microsoft.com/office/powerpoint/2010/main" val="78143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6300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440688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én linje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262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H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9525"/>
            <a:ext cx="9144000" cy="6092474"/>
          </a:xfrm>
          <a:effectLst>
            <a:softEdge rad="12700"/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r>
              <a:rPr lang="nb-NO"/>
              <a:t>Bilde i heldekkende format. Bildet bør være minst 960x640 piksler (3:2). Tekstboks vil komme til syne ved å flytte bildet bakover. Dersom du bruker «lim inn»-funksjonen, husk å markere dette innholdsfeltet først.</a:t>
            </a:r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3"/>
          </p:nvPr>
        </p:nvSpPr>
        <p:spPr>
          <a:xfrm>
            <a:off x="1835696" y="3068960"/>
            <a:ext cx="5472608" cy="1656184"/>
          </a:xfrm>
          <a:solidFill>
            <a:schemeClr val="bg1">
              <a:alpha val="80000"/>
            </a:schemeClr>
          </a:solidFill>
        </p:spPr>
        <p:txBody>
          <a:bodyPr tIns="144000" bIns="72000" anchor="ctr" anchorCtr="0">
            <a:normAutofit/>
          </a:bodyPr>
          <a:lstStyle>
            <a:lvl1pPr marL="0" indent="0" algn="ctr">
              <a:buClr>
                <a:srgbClr val="999999"/>
              </a:buClr>
              <a:buFontTx/>
              <a:buNone/>
              <a:defRPr sz="4000" b="0">
                <a:solidFill>
                  <a:schemeClr val="tx2"/>
                </a:solidFill>
                <a:latin typeface="Oswald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rgbClr val="999999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999999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1713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1529999"/>
            <a:ext cx="9144000" cy="4572000"/>
          </a:xfrm>
          <a:effectLst>
            <a:softEdge rad="12700"/>
          </a:effectLst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99999"/>
              </a:buClr>
              <a:buSzPct val="120000"/>
              <a:buFont typeface="Wingdings" panose="05000000000000000000" pitchFamily="2" charset="2"/>
              <a:buNone/>
              <a:tabLst/>
              <a:defRPr sz="2400" baseline="0"/>
            </a:lvl1pPr>
            <a:lvl2pPr marL="971550" indent="-514350">
              <a:spcBef>
                <a:spcPts val="600"/>
              </a:spcBef>
              <a:buFont typeface="+mj-lt"/>
              <a:buAutoNum type="arabicPeriod"/>
              <a:defRPr/>
            </a:lvl2pPr>
          </a:lstStyle>
          <a:p>
            <a:r>
              <a:rPr lang="nb-NO" dirty="0"/>
              <a:t>Bilde i liggende format. Bildet bør være minst 960x480 piksler (2:1). Tekstboks vil komme til syne ved å flytte bildet bakover. Bildet vil alltid legge seg pent kant-i-kant. Husk at du kan forskyve hvilken del av bildet som vises ved å bruke beskjæringsverktøyet. Dersom du bruker «lim inn»-funksjonen, husk å markere dette </a:t>
            </a:r>
            <a:r>
              <a:rPr lang="nb-NO" dirty="0" err="1"/>
              <a:t>innholdsfeltet</a:t>
            </a:r>
            <a:r>
              <a:rPr lang="nb-NO" dirty="0"/>
              <a:t> først.</a:t>
            </a:r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3"/>
          </p:nvPr>
        </p:nvSpPr>
        <p:spPr>
          <a:xfrm>
            <a:off x="1835696" y="4149080"/>
            <a:ext cx="5472608" cy="864096"/>
          </a:xfrm>
          <a:solidFill>
            <a:schemeClr val="bg1">
              <a:alpha val="80000"/>
            </a:schemeClr>
          </a:solidFill>
        </p:spPr>
        <p:txBody>
          <a:bodyPr tIns="144000" bIns="72000" anchor="ctr" anchorCtr="0"/>
          <a:lstStyle>
            <a:lvl1pPr marL="0" indent="0" algn="ctr">
              <a:buClr>
                <a:srgbClr val="999999"/>
              </a:buClr>
              <a:buFontTx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rgbClr val="999999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999999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4877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3653999" y="1529999"/>
            <a:ext cx="5482800" cy="4572000"/>
          </a:xfrm>
          <a:effectLst>
            <a:softEdge rad="12700"/>
          </a:effectLst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FontTx/>
              <a:buNone/>
              <a:defRPr sz="2000"/>
            </a:lvl1pPr>
            <a:lvl2pPr>
              <a:spcBef>
                <a:spcPts val="600"/>
              </a:spcBef>
              <a:defRPr sz="1800"/>
            </a:lvl2pPr>
          </a:lstStyle>
          <a:p>
            <a:r>
              <a:rPr lang="nb-NO"/>
              <a:t>Bilde, bør være minst 576x480 piksler (6:5). Bildet vil alltid legge seg pent kant-i-kant. Husk at du kan forskyve hvilken del av bildet som vises ved å bruke beskjæringsverktøyet. Dersom du bruker «lim inn»-funksjonen, husk å markere dette innholdsfeltet først.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0" y="1530000"/>
            <a:ext cx="3654000" cy="4572000"/>
          </a:xfrm>
        </p:spPr>
        <p:txBody>
          <a:bodyPr lIns="10800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48377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Bil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30000"/>
            <a:ext cx="5482800" cy="4572000"/>
          </a:xfrm>
          <a:effectLst>
            <a:softEdge rad="12700"/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Tx/>
              <a:buNone/>
              <a:tabLst/>
              <a:defRPr sz="2400"/>
            </a:lvl1pPr>
          </a:lstStyle>
          <a:p>
            <a:r>
              <a:rPr lang="nb-NO"/>
              <a:t>Bilde, bør være minst 576x480 piksler (6:5). Bildet vil alltid legge seg pent kant-i-kant. Husk at du kan forskyve hvilken del av bildet som vises ved å bruke beskjæringsverktøyet. Dersom du bruker «lim inn»-funksjonen, husk å markere dette innholdsfeltet først.</a:t>
            </a:r>
          </a:p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5482800" y="1530000"/>
            <a:ext cx="3654000" cy="4572000"/>
          </a:xfrm>
        </p:spPr>
        <p:txBody>
          <a:bodyPr lIns="14400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249605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5482799" y="1529999"/>
            <a:ext cx="3654000" cy="4572000"/>
          </a:xfrm>
          <a:effectLst>
            <a:softEdge rad="12700"/>
          </a:effectLst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Tx/>
              <a:buNone/>
              <a:tabLst/>
              <a:defRPr sz="2000"/>
            </a:lvl1pPr>
            <a:lvl2pPr>
              <a:spcBef>
                <a:spcPts val="600"/>
              </a:spcBef>
              <a:defRPr sz="1800"/>
            </a:lvl2pPr>
          </a:lstStyle>
          <a:p>
            <a:r>
              <a:rPr lang="nb-NO"/>
              <a:t>Bilde, bør være minst 384x480 piksler (4:5). Bildet vil alltid legge seg pent kant-i-kant. Husk at du kan forskyve hvilken del av bildet som vises ved å bruke beskjæringsverktøyet. Dersom du bruker «lim inn»-funksjonen, husk å markere dette innholdsfeltet først.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0" y="1530000"/>
            <a:ext cx="5482800" cy="4572000"/>
          </a:xfrm>
        </p:spPr>
        <p:txBody>
          <a:bodyPr lIns="10800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41028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Bil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30000"/>
            <a:ext cx="3654000" cy="4572000"/>
          </a:xfrm>
          <a:effectLst>
            <a:softEdge rad="12700"/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Tx/>
              <a:buNone/>
              <a:tabLst/>
              <a:defRPr sz="2000"/>
            </a:lvl1pPr>
          </a:lstStyle>
          <a:p>
            <a:r>
              <a:rPr lang="nb-NO"/>
              <a:t>Bilde, bør være minst 384x480 piksler (4:5). Bildet vil alltid legge seg pent kant-i-kant. Husk at du kan forskyve hvilken del av bildet som vises ved å bruke beskjæringsverktøyet. Dersom du bruker «lim inn»-funksjonen, husk å markere dette innholdsfeltet først.</a:t>
            </a:r>
          </a:p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3654000" y="1530000"/>
            <a:ext cx="5482800" cy="4572000"/>
          </a:xfrm>
        </p:spPr>
        <p:txBody>
          <a:bodyPr lIns="14400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57600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3997" cy="6838947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0" y="180000"/>
            <a:ext cx="9144000" cy="1144800"/>
          </a:xfrm>
          <a:prstGeom prst="rect">
            <a:avLst/>
          </a:prstGeom>
        </p:spPr>
        <p:txBody>
          <a:bodyPr vert="horz" lIns="432000" tIns="45720" rIns="432000" bIns="45720" rtlCol="0" anchor="ctr">
            <a:normAutofit/>
          </a:bodyPr>
          <a:lstStyle/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0" y="1530000"/>
            <a:ext cx="9144000" cy="4572000"/>
          </a:xfrm>
          <a:prstGeom prst="rect">
            <a:avLst/>
          </a:prstGeom>
        </p:spPr>
        <p:txBody>
          <a:bodyPr vert="horz" lIns="432000" tIns="144000" rIns="91440" bIns="7200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Hvem skriver du for?</a:t>
            </a:r>
          </a:p>
          <a:p>
            <a:pPr lvl="2"/>
            <a:r>
              <a:rPr lang="nb-NO" dirty="0"/>
              <a:t>Skriv kort og konsist</a:t>
            </a:r>
          </a:p>
          <a:p>
            <a:pPr lvl="2"/>
            <a:r>
              <a:rPr lang="nb-NO" dirty="0"/>
              <a:t>Si det viktigste i tittelen</a:t>
            </a:r>
          </a:p>
          <a:p>
            <a:pPr lvl="2"/>
            <a:r>
              <a:rPr lang="nb-NO" dirty="0"/>
              <a:t>Uthev nøkkelord og signalord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580000" y="6381328"/>
            <a:ext cx="32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068000" y="6381328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333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062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7" r:id="rId3"/>
    <p:sldLayoutId id="2147483667" r:id="rId4"/>
    <p:sldLayoutId id="2147483663" r:id="rId5"/>
    <p:sldLayoutId id="2147483661" r:id="rId6"/>
    <p:sldLayoutId id="2147483665" r:id="rId7"/>
    <p:sldLayoutId id="2147483660" r:id="rId8"/>
    <p:sldLayoutId id="2147483666" r:id="rId9"/>
    <p:sldLayoutId id="2147483676" r:id="rId10"/>
    <p:sldLayoutId id="2147483670" r:id="rId11"/>
    <p:sldLayoutId id="2147483675" r:id="rId12"/>
    <p:sldLayoutId id="2147483674" r:id="rId13"/>
    <p:sldLayoutId id="2147483686" r:id="rId14"/>
    <p:sldLayoutId id="2147483668" r:id="rId15"/>
    <p:sldLayoutId id="2147483671" r:id="rId16"/>
    <p:sldLayoutId id="2147483688" r:id="rId17"/>
    <p:sldLayoutId id="2147483680" r:id="rId18"/>
    <p:sldLayoutId id="2147483664" r:id="rId19"/>
    <p:sldLayoutId id="2147483669" r:id="rId20"/>
    <p:sldLayoutId id="2147483672" r:id="rId21"/>
    <p:sldLayoutId id="2147483673" r:id="rId22"/>
    <p:sldLayoutId id="2147483679" r:id="rId23"/>
    <p:sldLayoutId id="2147483687" r:id="rId24"/>
    <p:sldLayoutId id="2147483678" r:id="rId25"/>
    <p:sldLayoutId id="2147483681" r:id="rId26"/>
    <p:sldLayoutId id="2147483683" r:id="rId27"/>
    <p:sldLayoutId id="2147483684" r:id="rId28"/>
    <p:sldLayoutId id="2147483685" r:id="rId29"/>
    <p:sldLayoutId id="2147483682" r:id="rId3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rgbClr val="333333"/>
          </a:solidFill>
          <a:latin typeface="Oswald" panose="02000503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Clr>
          <a:srgbClr val="999999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ts val="1200"/>
        </a:spcBef>
        <a:buClr>
          <a:srgbClr val="99999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99999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>
          <a:xfrm>
            <a:off x="1187624" y="3068960"/>
            <a:ext cx="6336704" cy="2304256"/>
          </a:xfrm>
        </p:spPr>
        <p:txBody>
          <a:bodyPr>
            <a:noAutofit/>
          </a:bodyPr>
          <a:lstStyle/>
          <a:p>
            <a:pPr algn="ctr"/>
            <a:r>
              <a:rPr lang="nb-NO" sz="2000" dirty="0" err="1"/>
              <a:t>Prepared</a:t>
            </a:r>
            <a:r>
              <a:rPr lang="nb-NO" sz="2000" dirty="0"/>
              <a:t> by Jakob Kalko (Norway) </a:t>
            </a:r>
            <a:r>
              <a:rPr lang="nb-NO" sz="2000" dirty="0" err="1"/>
              <a:t>with</a:t>
            </a:r>
            <a:r>
              <a:rPr lang="nb-NO" sz="2000" dirty="0"/>
              <a:t> input from Ramon Bravo (Mexico)                                    and Agnieszka </a:t>
            </a:r>
            <a:r>
              <a:rPr lang="nb-NO" sz="2000" dirty="0" err="1"/>
              <a:t>Matulska-Bachura</a:t>
            </a:r>
            <a:r>
              <a:rPr lang="nb-NO" sz="2000" dirty="0"/>
              <a:t> (</a:t>
            </a:r>
            <a:r>
              <a:rPr lang="nb-NO" sz="2000" dirty="0" err="1"/>
              <a:t>Poland</a:t>
            </a:r>
            <a:r>
              <a:rPr lang="nb-NO" sz="2000" dirty="0"/>
              <a:t>)</a:t>
            </a:r>
          </a:p>
          <a:p>
            <a:pPr algn="ctr"/>
            <a:endParaRPr lang="nb-NO" sz="2000" dirty="0"/>
          </a:p>
          <a:p>
            <a:pPr algn="ctr"/>
            <a:r>
              <a:rPr lang="nb-NO" sz="2000" dirty="0"/>
              <a:t>The 32nd </a:t>
            </a:r>
            <a:r>
              <a:rPr lang="nb-NO" sz="2000" dirty="0" err="1"/>
              <a:t>meeting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Voorburg</a:t>
            </a:r>
            <a:r>
              <a:rPr lang="nb-NO" sz="2000" dirty="0"/>
              <a:t> Group</a:t>
            </a:r>
          </a:p>
          <a:p>
            <a:pPr algn="ctr"/>
            <a:r>
              <a:rPr lang="nb-NO" sz="2000" dirty="0"/>
              <a:t>New Delhi 23.October-27.October 2017 </a:t>
            </a:r>
          </a:p>
          <a:p>
            <a:pPr algn="ctr"/>
            <a:endParaRPr lang="nb-NO" sz="2000" dirty="0"/>
          </a:p>
          <a:p>
            <a:pPr algn="ctr"/>
            <a:endParaRPr lang="nb-NO" sz="2000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Jakob Kalko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4068000" y="5517232"/>
            <a:ext cx="1080000" cy="1224096"/>
          </a:xfrm>
        </p:spPr>
        <p:txBody>
          <a:bodyPr/>
          <a:lstStyle/>
          <a:p>
            <a:fld id="{11623251-EE32-4CBF-AD53-D522594F4345}" type="slidenum">
              <a:rPr lang="nb-NO" smtClean="0"/>
              <a:t>1</a:t>
            </a:fld>
            <a:endParaRPr lang="nb-NO" dirty="0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Output </a:t>
            </a:r>
            <a:r>
              <a:rPr lang="nb-NO" dirty="0" err="1"/>
              <a:t>challenges</a:t>
            </a:r>
            <a:r>
              <a:rPr lang="nb-NO" dirty="0"/>
              <a:t> </a:t>
            </a:r>
            <a:r>
              <a:rPr lang="nb-NO" dirty="0" err="1"/>
              <a:t>within</a:t>
            </a:r>
            <a:r>
              <a:rPr lang="nb-NO" dirty="0"/>
              <a:t> 71.1 		</a:t>
            </a:r>
          </a:p>
        </p:txBody>
      </p:sp>
    </p:spTree>
    <p:extLst>
      <p:ext uri="{BB962C8B-B14F-4D97-AF65-F5344CB8AC3E}">
        <p14:creationId xmlns:p14="http://schemas.microsoft.com/office/powerpoint/2010/main" val="4224468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	 </a:t>
            </a:r>
            <a:r>
              <a:rPr lang="nb-NO" sz="3200" dirty="0"/>
              <a:t>Challenges </a:t>
            </a:r>
            <a:r>
              <a:rPr lang="nb-NO" sz="3200" dirty="0" err="1"/>
              <a:t>measuring</a:t>
            </a:r>
            <a:r>
              <a:rPr lang="nb-NO" sz="3200" dirty="0"/>
              <a:t> output -Norway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5652120" y="6240433"/>
            <a:ext cx="3240360" cy="360000"/>
          </a:xfrm>
        </p:spPr>
        <p:txBody>
          <a:bodyPr/>
          <a:lstStyle/>
          <a:p>
            <a:r>
              <a:rPr lang="nb-NO" dirty="0"/>
              <a:t>Jakob Kalko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3251-EE32-4CBF-AD53-D522594F4345}" type="slidenum">
              <a:rPr lang="nb-NO" smtClean="0"/>
              <a:pPr/>
              <a:t>10</a:t>
            </a:fld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>
          <a:xfrm>
            <a:off x="0" y="1574389"/>
            <a:ext cx="8892480" cy="4572000"/>
          </a:xfrm>
        </p:spPr>
        <p:txBody>
          <a:bodyPr>
            <a:normAutofit/>
          </a:bodyPr>
          <a:lstStyle/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6" name="Plassholder for innhold 6">
            <a:extLst>
              <a:ext uri="{FF2B5EF4-FFF2-40B4-BE49-F238E27FC236}">
                <a16:creationId xmlns:a16="http://schemas.microsoft.com/office/drawing/2014/main" id="{567AF943-7DCE-42CB-8FF5-09E4518EC1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597194"/>
              </p:ext>
            </p:extLst>
          </p:nvPr>
        </p:nvGraphicFramePr>
        <p:xfrm>
          <a:off x="179513" y="1484784"/>
          <a:ext cx="8568952" cy="4661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4058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	 </a:t>
            </a:r>
            <a:r>
              <a:rPr lang="nb-NO" sz="3200" dirty="0"/>
              <a:t>Challenges </a:t>
            </a:r>
            <a:r>
              <a:rPr lang="nb-NO" sz="3200" dirty="0" err="1"/>
              <a:t>measuring</a:t>
            </a:r>
            <a:r>
              <a:rPr lang="nb-NO" sz="3200" dirty="0"/>
              <a:t> output -Norway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5652120" y="6240433"/>
            <a:ext cx="3240360" cy="360000"/>
          </a:xfrm>
        </p:spPr>
        <p:txBody>
          <a:bodyPr/>
          <a:lstStyle/>
          <a:p>
            <a:r>
              <a:rPr lang="nb-NO" dirty="0"/>
              <a:t>Jakob Kalko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3251-EE32-4CBF-AD53-D522594F4345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>
          <a:xfrm>
            <a:off x="0" y="1574389"/>
            <a:ext cx="8892480" cy="4572000"/>
          </a:xfrm>
        </p:spPr>
        <p:txBody>
          <a:bodyPr>
            <a:normAutofit fontScale="25000" lnSpcReduction="20000"/>
          </a:bodyPr>
          <a:lstStyle/>
          <a:p>
            <a:r>
              <a:rPr lang="nb-NO" sz="8800" dirty="0">
                <a:latin typeface="Calibri" panose="020F0502020204030204" pitchFamily="34" charset="0"/>
              </a:rPr>
              <a:t>WHY?</a:t>
            </a:r>
          </a:p>
          <a:p>
            <a:r>
              <a:rPr lang="nb-NO" sz="8800" dirty="0" err="1">
                <a:latin typeface="Calibri" panose="020F0502020204030204" pitchFamily="34" charset="0"/>
              </a:rPr>
              <a:t>Two</a:t>
            </a:r>
            <a:r>
              <a:rPr lang="nb-NO" sz="8800" dirty="0">
                <a:latin typeface="Calibri" panose="020F0502020204030204" pitchFamily="34" charset="0"/>
              </a:rPr>
              <a:t> </a:t>
            </a:r>
            <a:r>
              <a:rPr lang="nb-NO" sz="8800" dirty="0" err="1">
                <a:latin typeface="Calibri" panose="020F0502020204030204" pitchFamily="34" charset="0"/>
              </a:rPr>
              <a:t>possible</a:t>
            </a:r>
            <a:r>
              <a:rPr lang="nb-NO" sz="8800" dirty="0">
                <a:latin typeface="Calibri" panose="020F0502020204030204" pitchFamily="34" charset="0"/>
              </a:rPr>
              <a:t> </a:t>
            </a:r>
            <a:r>
              <a:rPr lang="nb-NO" sz="8800" dirty="0" err="1">
                <a:latin typeface="Calibri" panose="020F0502020204030204" pitchFamily="34" charset="0"/>
              </a:rPr>
              <a:t>explanationfactors</a:t>
            </a:r>
            <a:r>
              <a:rPr lang="nb-NO" sz="8800" dirty="0">
                <a:latin typeface="Calibri" panose="020F0502020204030204" pitchFamily="34" charset="0"/>
              </a:rPr>
              <a:t> at </a:t>
            </a:r>
            <a:r>
              <a:rPr lang="nb-NO" sz="8800" dirty="0" err="1">
                <a:latin typeface="Calibri" panose="020F0502020204030204" pitchFamily="34" charset="0"/>
              </a:rPr>
              <a:t>least</a:t>
            </a:r>
            <a:r>
              <a:rPr lang="nb-NO" sz="8800" dirty="0">
                <a:latin typeface="Calibri" panose="020F0502020204030204" pitchFamily="34" charset="0"/>
              </a:rPr>
              <a:t>, </a:t>
            </a:r>
            <a:r>
              <a:rPr lang="nb-NO" sz="8800" dirty="0" err="1">
                <a:latin typeface="Calibri" panose="020F0502020204030204" pitchFamily="34" charset="0"/>
              </a:rPr>
              <a:t>related</a:t>
            </a:r>
            <a:r>
              <a:rPr lang="nb-NO" sz="8800" dirty="0">
                <a:latin typeface="Calibri" panose="020F0502020204030204" pitchFamily="34" charset="0"/>
              </a:rPr>
              <a:t> to </a:t>
            </a:r>
            <a:r>
              <a:rPr lang="nb-NO" sz="8800" dirty="0" err="1">
                <a:latin typeface="Calibri" panose="020F0502020204030204" pitchFamily="34" charset="0"/>
              </a:rPr>
              <a:t>the</a:t>
            </a:r>
            <a:r>
              <a:rPr lang="nb-NO" sz="8800" dirty="0">
                <a:latin typeface="Calibri" panose="020F0502020204030204" pitchFamily="34" charset="0"/>
              </a:rPr>
              <a:t> </a:t>
            </a:r>
            <a:r>
              <a:rPr lang="nb-NO" sz="8800" dirty="0" err="1">
                <a:latin typeface="Calibri" panose="020F0502020204030204" pitchFamily="34" charset="0"/>
              </a:rPr>
              <a:t>development</a:t>
            </a:r>
            <a:r>
              <a:rPr lang="nb-NO" sz="8800" dirty="0">
                <a:latin typeface="Calibri" panose="020F0502020204030204" pitchFamily="34" charset="0"/>
              </a:rPr>
              <a:t> – </a:t>
            </a:r>
            <a:r>
              <a:rPr lang="nb-NO" sz="8800" dirty="0" err="1">
                <a:latin typeface="Calibri" panose="020F0502020204030204" pitchFamily="34" charset="0"/>
              </a:rPr>
              <a:t>but</a:t>
            </a:r>
            <a:r>
              <a:rPr lang="nb-NO" sz="8800" dirty="0">
                <a:latin typeface="Calibri" panose="020F0502020204030204" pitchFamily="34" charset="0"/>
              </a:rPr>
              <a:t> </a:t>
            </a:r>
            <a:r>
              <a:rPr lang="nb-NO" sz="8800" dirty="0" err="1">
                <a:latin typeface="Calibri" panose="020F0502020204030204" pitchFamily="34" charset="0"/>
              </a:rPr>
              <a:t>are</a:t>
            </a:r>
            <a:r>
              <a:rPr lang="nb-NO" sz="8800" dirty="0">
                <a:latin typeface="Calibri" panose="020F0502020204030204" pitchFamily="34" charset="0"/>
              </a:rPr>
              <a:t> </a:t>
            </a:r>
            <a:r>
              <a:rPr lang="nb-NO" sz="8800" dirty="0" err="1">
                <a:latin typeface="Calibri" panose="020F0502020204030204" pitchFamily="34" charset="0"/>
              </a:rPr>
              <a:t>there</a:t>
            </a:r>
            <a:r>
              <a:rPr lang="nb-NO" sz="8800" dirty="0">
                <a:latin typeface="Calibri" panose="020F0502020204030204" pitchFamily="34" charset="0"/>
              </a:rPr>
              <a:t> </a:t>
            </a:r>
            <a:r>
              <a:rPr lang="nb-NO" sz="8800" dirty="0" err="1">
                <a:latin typeface="Calibri" panose="020F0502020204030204" pitchFamily="34" charset="0"/>
              </a:rPr>
              <a:t>any</a:t>
            </a:r>
            <a:r>
              <a:rPr lang="nb-NO" sz="8800" dirty="0">
                <a:latin typeface="Calibri" panose="020F0502020204030204" pitchFamily="34" charset="0"/>
              </a:rPr>
              <a:t> </a:t>
            </a:r>
            <a:r>
              <a:rPr lang="nb-NO" sz="8800" dirty="0" err="1">
                <a:latin typeface="Calibri" panose="020F0502020204030204" pitchFamily="34" charset="0"/>
              </a:rPr>
              <a:t>additonal</a:t>
            </a:r>
            <a:r>
              <a:rPr lang="nb-NO" sz="8800" dirty="0">
                <a:latin typeface="Calibri" panose="020F0502020204030204" pitchFamily="34" charset="0"/>
              </a:rPr>
              <a:t> </a:t>
            </a:r>
            <a:r>
              <a:rPr lang="nb-NO" sz="8800" dirty="0" err="1">
                <a:latin typeface="Calibri" panose="020F0502020204030204" pitchFamily="34" charset="0"/>
              </a:rPr>
              <a:t>ones</a:t>
            </a:r>
            <a:r>
              <a:rPr lang="nb-NO" sz="8800" dirty="0">
                <a:latin typeface="Calibri" panose="020F0502020204030204" pitchFamily="34" charset="0"/>
              </a:rPr>
              <a:t> ?</a:t>
            </a:r>
          </a:p>
          <a:p>
            <a:endParaRPr lang="nb-NO" sz="88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sz="8800" dirty="0">
                <a:latin typeface="Calibri" panose="020F0502020204030204" pitchFamily="34" charset="0"/>
              </a:rPr>
              <a:t> </a:t>
            </a:r>
            <a:r>
              <a:rPr lang="nb-NO" sz="8800" dirty="0" err="1">
                <a:latin typeface="Calibri" panose="020F0502020204030204" pitchFamily="34" charset="0"/>
              </a:rPr>
              <a:t>Increasing</a:t>
            </a:r>
            <a:r>
              <a:rPr lang="nb-NO" sz="8800" dirty="0">
                <a:latin typeface="Calibri" panose="020F0502020204030204" pitchFamily="34" charset="0"/>
              </a:rPr>
              <a:t> </a:t>
            </a:r>
            <a:r>
              <a:rPr lang="nb-NO" sz="8800" dirty="0" err="1">
                <a:latin typeface="Calibri" panose="020F0502020204030204" pitchFamily="34" charset="0"/>
              </a:rPr>
              <a:t>complexity</a:t>
            </a:r>
            <a:r>
              <a:rPr lang="nb-NO" sz="8800" dirty="0">
                <a:latin typeface="Calibri" panose="020F0502020204030204" pitchFamily="34" charset="0"/>
              </a:rPr>
              <a:t> </a:t>
            </a:r>
            <a:r>
              <a:rPr lang="nb-NO" sz="8800" dirty="0" err="1">
                <a:latin typeface="Calibri" panose="020F0502020204030204" pitchFamily="34" charset="0"/>
              </a:rPr>
              <a:t>of</a:t>
            </a:r>
            <a:r>
              <a:rPr lang="nb-NO" sz="8800" dirty="0">
                <a:latin typeface="Calibri" panose="020F0502020204030204" pitchFamily="34" charset="0"/>
              </a:rPr>
              <a:t> </a:t>
            </a:r>
            <a:r>
              <a:rPr lang="nb-NO" sz="8800" dirty="0" err="1">
                <a:latin typeface="Calibri" panose="020F0502020204030204" pitchFamily="34" charset="0"/>
              </a:rPr>
              <a:t>enterprises</a:t>
            </a:r>
            <a:r>
              <a:rPr lang="nb-NO" sz="8800" dirty="0">
                <a:latin typeface="Calibri" panose="020F0502020204030204" pitchFamily="34" charset="0"/>
              </a:rPr>
              <a:t> and </a:t>
            </a:r>
            <a:r>
              <a:rPr lang="nb-NO" sz="8800" dirty="0" err="1">
                <a:latin typeface="Calibri" panose="020F0502020204030204" pitchFamily="34" charset="0"/>
              </a:rPr>
              <a:t>enterprise</a:t>
            </a:r>
            <a:r>
              <a:rPr lang="nb-NO" sz="8800" dirty="0">
                <a:latin typeface="Calibri" panose="020F0502020204030204" pitchFamily="34" charset="0"/>
              </a:rPr>
              <a:t> </a:t>
            </a:r>
            <a:r>
              <a:rPr lang="nb-NO" sz="8800" dirty="0" err="1">
                <a:latin typeface="Calibri" panose="020F0502020204030204" pitchFamily="34" charset="0"/>
              </a:rPr>
              <a:t>groups</a:t>
            </a:r>
            <a:r>
              <a:rPr lang="nb-NO" sz="8800" dirty="0">
                <a:latin typeface="Calibri" panose="020F0502020204030204" pitchFamily="34" charset="0"/>
              </a:rPr>
              <a:t>: </a:t>
            </a:r>
            <a:r>
              <a:rPr lang="nb-NO" sz="8800" dirty="0" err="1">
                <a:latin typeface="Calibri" panose="020F0502020204030204" pitchFamily="34" charset="0"/>
              </a:rPr>
              <a:t>Increases</a:t>
            </a:r>
            <a:r>
              <a:rPr lang="nb-NO" sz="8800" dirty="0">
                <a:latin typeface="Calibri" panose="020F0502020204030204" pitchFamily="34" charset="0"/>
              </a:rPr>
              <a:t> </a:t>
            </a:r>
            <a:r>
              <a:rPr lang="nb-NO" sz="8800" dirty="0" err="1">
                <a:latin typeface="Calibri" panose="020F0502020204030204" pitchFamily="34" charset="0"/>
              </a:rPr>
              <a:t>the</a:t>
            </a:r>
            <a:r>
              <a:rPr lang="nb-NO" sz="8800" dirty="0">
                <a:latin typeface="Calibri" panose="020F0502020204030204" pitchFamily="34" charset="0"/>
              </a:rPr>
              <a:t>  risk </a:t>
            </a:r>
            <a:r>
              <a:rPr lang="nb-NO" sz="8800" dirty="0" err="1">
                <a:latin typeface="Calibri" panose="020F0502020204030204" pitchFamily="34" charset="0"/>
              </a:rPr>
              <a:t>that</a:t>
            </a:r>
            <a:r>
              <a:rPr lang="nb-NO" sz="8800" dirty="0">
                <a:latin typeface="Calibri" panose="020F0502020204030204" pitchFamily="34" charset="0"/>
              </a:rPr>
              <a:t> internal </a:t>
            </a:r>
            <a:r>
              <a:rPr lang="nb-NO" sz="8800" dirty="0" err="1">
                <a:latin typeface="Calibri" panose="020F0502020204030204" pitchFamily="34" charset="0"/>
              </a:rPr>
              <a:t>transactions</a:t>
            </a:r>
            <a:r>
              <a:rPr lang="nb-NO" sz="8800" dirty="0">
                <a:latin typeface="Calibri" panose="020F0502020204030204" pitchFamily="34" charset="0"/>
              </a:rPr>
              <a:t> </a:t>
            </a:r>
            <a:r>
              <a:rPr lang="nb-NO" sz="8800" dirty="0" err="1">
                <a:latin typeface="Calibri" panose="020F0502020204030204" pitchFamily="34" charset="0"/>
              </a:rPr>
              <a:t>are</a:t>
            </a:r>
            <a:r>
              <a:rPr lang="nb-NO" sz="8800" dirty="0">
                <a:latin typeface="Calibri" panose="020F0502020204030204" pitchFamily="34" charset="0"/>
              </a:rPr>
              <a:t> </a:t>
            </a:r>
            <a:r>
              <a:rPr lang="nb-NO" sz="8800" dirty="0" err="1">
                <a:latin typeface="Calibri" panose="020F0502020204030204" pitchFamily="34" charset="0"/>
              </a:rPr>
              <a:t>included</a:t>
            </a:r>
            <a:r>
              <a:rPr lang="nb-NO" sz="8800" dirty="0">
                <a:latin typeface="Calibri" panose="020F0502020204030204" pitchFamily="34" charset="0"/>
              </a:rPr>
              <a:t> in </a:t>
            </a:r>
            <a:r>
              <a:rPr lang="nb-NO" sz="8800" dirty="0" err="1">
                <a:latin typeface="Calibri" panose="020F0502020204030204" pitchFamily="34" charset="0"/>
              </a:rPr>
              <a:t>the</a:t>
            </a:r>
            <a:r>
              <a:rPr lang="nb-NO" sz="8800" dirty="0">
                <a:latin typeface="Calibri" panose="020F0502020204030204" pitchFamily="34" charset="0"/>
              </a:rPr>
              <a:t> output </a:t>
            </a:r>
            <a:r>
              <a:rPr lang="nb-NO" sz="8800" dirty="0" err="1">
                <a:latin typeface="Calibri" panose="020F0502020204030204" pitchFamily="34" charset="0"/>
              </a:rPr>
              <a:t>measurement</a:t>
            </a:r>
            <a:r>
              <a:rPr lang="nb-NO" sz="8800" dirty="0">
                <a:latin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r>
              <a:rPr lang="nb-NO" sz="8800" b="1" dirty="0">
                <a:latin typeface="Calibri" panose="020F0502020204030204" pitchFamily="34" charset="0"/>
              </a:rPr>
              <a:t>          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8800" b="1" dirty="0">
                <a:latin typeface="Calibri" panose="020F0502020204030204" pitchFamily="34" charset="0"/>
              </a:rPr>
              <a:t>  </a:t>
            </a:r>
            <a:r>
              <a:rPr lang="nb-NO" sz="8800" dirty="0" err="1">
                <a:latin typeface="Calibri" panose="020F0502020204030204" pitchFamily="34" charset="0"/>
              </a:rPr>
              <a:t>Internationalization</a:t>
            </a:r>
            <a:r>
              <a:rPr lang="nb-NO" sz="8800" dirty="0">
                <a:latin typeface="Calibri" panose="020F0502020204030204" pitchFamily="34" charset="0"/>
              </a:rPr>
              <a:t>/</a:t>
            </a:r>
            <a:r>
              <a:rPr lang="nb-NO" sz="8800" dirty="0" err="1">
                <a:latin typeface="Calibri" panose="020F0502020204030204" pitchFamily="34" charset="0"/>
              </a:rPr>
              <a:t>globalization</a:t>
            </a:r>
            <a:r>
              <a:rPr lang="nb-NO" sz="8800" dirty="0">
                <a:latin typeface="Calibri" panose="020F0502020204030204" pitchFamily="34" charset="0"/>
              </a:rPr>
              <a:t>:                                                                                              As </a:t>
            </a:r>
            <a:r>
              <a:rPr lang="nb-NO" sz="8800" dirty="0" err="1">
                <a:latin typeface="Calibri" panose="020F0502020204030204" pitchFamily="34" charset="0"/>
              </a:rPr>
              <a:t>mentioned</a:t>
            </a:r>
            <a:r>
              <a:rPr lang="nb-NO" sz="8800" dirty="0">
                <a:latin typeface="Calibri" panose="020F0502020204030204" pitchFamily="34" charset="0"/>
              </a:rPr>
              <a:t> by </a:t>
            </a:r>
            <a:r>
              <a:rPr lang="nb-NO" sz="8800" dirty="0" err="1">
                <a:latin typeface="Calibri" panose="020F0502020204030204" pitchFamily="34" charset="0"/>
              </a:rPr>
              <a:t>Poland</a:t>
            </a:r>
            <a:r>
              <a:rPr lang="nb-NO" sz="8800" dirty="0">
                <a:latin typeface="Calibri" panose="020F0502020204030204" pitchFamily="34" charset="0"/>
              </a:rPr>
              <a:t>, risk </a:t>
            </a:r>
            <a:r>
              <a:rPr lang="nb-NO" sz="8800" dirty="0" err="1">
                <a:latin typeface="Calibri" panose="020F0502020204030204" pitchFamily="34" charset="0"/>
              </a:rPr>
              <a:t>of</a:t>
            </a:r>
            <a:r>
              <a:rPr lang="nb-NO" sz="8800" dirty="0">
                <a:latin typeface="Calibri" panose="020F0502020204030204" pitchFamily="34" charset="0"/>
              </a:rPr>
              <a:t> </a:t>
            </a:r>
            <a:r>
              <a:rPr lang="nb-NO" sz="8800" dirty="0" err="1">
                <a:latin typeface="Calibri" panose="020F0502020204030204" pitchFamily="34" charset="0"/>
              </a:rPr>
              <a:t>including</a:t>
            </a:r>
            <a:r>
              <a:rPr lang="nb-NO" sz="8800" dirty="0">
                <a:latin typeface="Calibri" panose="020F0502020204030204" pitchFamily="34" charset="0"/>
              </a:rPr>
              <a:t> output from a </a:t>
            </a:r>
            <a:r>
              <a:rPr lang="nb-NO" sz="8800" dirty="0" err="1">
                <a:latin typeface="Calibri" panose="020F0502020204030204" pitchFamily="34" charset="0"/>
              </a:rPr>
              <a:t>foreign</a:t>
            </a:r>
            <a:r>
              <a:rPr lang="nb-NO" sz="8800" dirty="0">
                <a:latin typeface="Calibri" panose="020F0502020204030204" pitchFamily="34" charset="0"/>
              </a:rPr>
              <a:t> </a:t>
            </a:r>
            <a:r>
              <a:rPr lang="nb-NO" sz="8800" dirty="0" err="1">
                <a:latin typeface="Calibri" panose="020F0502020204030204" pitchFamily="34" charset="0"/>
              </a:rPr>
              <a:t>subsidiary</a:t>
            </a:r>
            <a:r>
              <a:rPr lang="nb-NO" sz="8800" dirty="0">
                <a:latin typeface="Calibri" panose="020F0502020204030204" pitchFamily="34" charset="0"/>
              </a:rPr>
              <a:t> in </a:t>
            </a:r>
            <a:r>
              <a:rPr lang="nb-NO" sz="8800" dirty="0" err="1">
                <a:latin typeface="Calibri" panose="020F0502020204030204" pitchFamily="34" charset="0"/>
              </a:rPr>
              <a:t>the</a:t>
            </a:r>
            <a:r>
              <a:rPr lang="nb-NO" sz="8800" dirty="0">
                <a:latin typeface="Calibri" panose="020F0502020204030204" pitchFamily="34" charset="0"/>
              </a:rPr>
              <a:t> </a:t>
            </a:r>
            <a:r>
              <a:rPr lang="nb-NO" sz="8800" dirty="0" err="1">
                <a:latin typeface="Calibri" panose="020F0502020204030204" pitchFamily="34" charset="0"/>
              </a:rPr>
              <a:t>domestic</a:t>
            </a:r>
            <a:r>
              <a:rPr lang="nb-NO" sz="8800" dirty="0">
                <a:latin typeface="Calibri" panose="020F0502020204030204" pitchFamily="34" charset="0"/>
              </a:rPr>
              <a:t> </a:t>
            </a:r>
            <a:r>
              <a:rPr lang="nb-NO" sz="8800" dirty="0" err="1">
                <a:latin typeface="Calibri" panose="020F0502020204030204" pitchFamily="34" charset="0"/>
              </a:rPr>
              <a:t>production</a:t>
            </a:r>
            <a:r>
              <a:rPr lang="nb-NO" sz="8800" dirty="0">
                <a:latin typeface="Calibri" panose="020F0502020204030204" pitchFamily="34" charset="0"/>
              </a:rPr>
              <a:t>.  </a:t>
            </a:r>
          </a:p>
          <a:p>
            <a:endParaRPr lang="nb-NO" sz="8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6828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	 </a:t>
            </a:r>
            <a:r>
              <a:rPr lang="nb-NO" sz="3200" dirty="0"/>
              <a:t>Challenges </a:t>
            </a:r>
            <a:r>
              <a:rPr lang="nb-NO" sz="3200" dirty="0" err="1"/>
              <a:t>measuring</a:t>
            </a:r>
            <a:r>
              <a:rPr lang="nb-NO" sz="3200" dirty="0"/>
              <a:t> output -Norway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5652120" y="6240433"/>
            <a:ext cx="3240360" cy="360000"/>
          </a:xfrm>
        </p:spPr>
        <p:txBody>
          <a:bodyPr/>
          <a:lstStyle/>
          <a:p>
            <a:r>
              <a:rPr lang="nb-NO" dirty="0"/>
              <a:t>Jakob Kalko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3251-EE32-4CBF-AD53-D522594F4345}" type="slidenum">
              <a:rPr lang="nb-NO" smtClean="0"/>
              <a:pPr/>
              <a:t>12</a:t>
            </a:fld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>
          <a:xfrm>
            <a:off x="0" y="1574389"/>
            <a:ext cx="8892480" cy="4572000"/>
          </a:xfrm>
        </p:spPr>
        <p:txBody>
          <a:bodyPr>
            <a:normAutofit fontScale="85000" lnSpcReduction="10000"/>
          </a:bodyPr>
          <a:lstStyle/>
          <a:p>
            <a:r>
              <a:rPr lang="nb-NO" sz="2800" b="1" dirty="0" err="1">
                <a:latin typeface="Calibri" panose="020F0502020204030204" pitchFamily="34" charset="0"/>
              </a:rPr>
              <a:t>Uncertainty</a:t>
            </a:r>
            <a:r>
              <a:rPr lang="nb-NO" sz="2800" b="1" dirty="0">
                <a:latin typeface="Calibri" panose="020F0502020204030204" pitchFamily="34" charset="0"/>
              </a:rPr>
              <a:t> </a:t>
            </a:r>
            <a:r>
              <a:rPr lang="nb-NO" sz="2800" b="1" dirty="0" err="1">
                <a:latin typeface="Calibri" panose="020F0502020204030204" pitchFamily="34" charset="0"/>
              </a:rPr>
              <a:t>concerning</a:t>
            </a:r>
            <a:r>
              <a:rPr lang="nb-NO" sz="2800" b="1" dirty="0">
                <a:latin typeface="Calibri" panose="020F0502020204030204" pitchFamily="34" charset="0"/>
              </a:rPr>
              <a:t> </a:t>
            </a:r>
            <a:r>
              <a:rPr lang="nb-NO" sz="2800" b="1" dirty="0" err="1">
                <a:latin typeface="Calibri" panose="020F0502020204030204" pitchFamily="34" charset="0"/>
              </a:rPr>
              <a:t>measurement</a:t>
            </a:r>
            <a:r>
              <a:rPr lang="nb-NO" sz="2800" dirty="0">
                <a:latin typeface="Calibri" panose="020F0502020204030204" pitchFamily="34" charset="0"/>
              </a:rPr>
              <a:t>.                                                               </a:t>
            </a:r>
            <a:r>
              <a:rPr lang="nb-NO" sz="2800" dirty="0" err="1">
                <a:latin typeface="Calibri" panose="020F0502020204030204" pitchFamily="34" charset="0"/>
              </a:rPr>
              <a:t>Unclear</a:t>
            </a:r>
            <a:r>
              <a:rPr lang="nb-NO" sz="2800" dirty="0">
                <a:latin typeface="Calibri" panose="020F0502020204030204" pitchFamily="34" charset="0"/>
              </a:rPr>
              <a:t> line </a:t>
            </a:r>
            <a:r>
              <a:rPr lang="nb-NO" sz="2800" dirty="0" err="1">
                <a:latin typeface="Calibri" panose="020F0502020204030204" pitchFamily="34" charset="0"/>
              </a:rPr>
              <a:t>between</a:t>
            </a:r>
            <a:r>
              <a:rPr lang="nb-NO" sz="2800" dirty="0">
                <a:latin typeface="Calibri" panose="020F0502020204030204" pitchFamily="34" charset="0"/>
              </a:rPr>
              <a:t> </a:t>
            </a:r>
            <a:r>
              <a:rPr lang="nb-NO" sz="2800" dirty="0" err="1">
                <a:latin typeface="Calibri" panose="020F0502020204030204" pitchFamily="34" charset="0"/>
              </a:rPr>
              <a:t>construction</a:t>
            </a:r>
            <a:r>
              <a:rPr lang="nb-NO" sz="2800" dirty="0">
                <a:latin typeface="Calibri" panose="020F0502020204030204" pitchFamily="34" charset="0"/>
              </a:rPr>
              <a:t>, </a:t>
            </a:r>
            <a:r>
              <a:rPr lang="nb-NO" sz="2800" dirty="0" err="1">
                <a:latin typeface="Calibri" panose="020F0502020204030204" pitchFamily="34" charset="0"/>
              </a:rPr>
              <a:t>manufacturing</a:t>
            </a:r>
            <a:r>
              <a:rPr lang="nb-NO" sz="2800" dirty="0">
                <a:latin typeface="Calibri" panose="020F0502020204030204" pitchFamily="34" charset="0"/>
              </a:rPr>
              <a:t> and </a:t>
            </a:r>
            <a:r>
              <a:rPr lang="nb-NO" sz="2800" dirty="0" err="1">
                <a:latin typeface="Calibri" panose="020F0502020204030204" pitchFamily="34" charset="0"/>
              </a:rPr>
              <a:t>engineering</a:t>
            </a:r>
            <a:r>
              <a:rPr lang="nb-NO" sz="2800" dirty="0">
                <a:latin typeface="Calibri" panose="020F0502020204030204" pitchFamily="34" charset="0"/>
              </a:rPr>
              <a:t> services in parts </a:t>
            </a:r>
            <a:r>
              <a:rPr lang="nb-NO" sz="2800" dirty="0" err="1">
                <a:latin typeface="Calibri" panose="020F0502020204030204" pitchFamily="34" charset="0"/>
              </a:rPr>
              <a:t>of</a:t>
            </a:r>
            <a:r>
              <a:rPr lang="nb-NO" sz="2800" dirty="0">
                <a:latin typeface="Calibri" panose="020F0502020204030204" pitchFamily="34" charset="0"/>
              </a:rPr>
              <a:t> </a:t>
            </a:r>
            <a:r>
              <a:rPr lang="nb-NO" sz="2800" dirty="0" err="1">
                <a:latin typeface="Calibri" panose="020F0502020204030204" pitchFamily="34" charset="0"/>
              </a:rPr>
              <a:t>the</a:t>
            </a:r>
            <a:r>
              <a:rPr lang="nb-NO" sz="2800" dirty="0">
                <a:latin typeface="Calibri" panose="020F0502020204030204" pitchFamily="34" charset="0"/>
              </a:rPr>
              <a:t> </a:t>
            </a:r>
            <a:r>
              <a:rPr lang="nb-NO" sz="2800" dirty="0" err="1">
                <a:latin typeface="Calibri" panose="020F0502020204030204" pitchFamily="34" charset="0"/>
              </a:rPr>
              <a:t>industry</a:t>
            </a:r>
            <a:r>
              <a:rPr lang="nb-NO" sz="2800" dirty="0">
                <a:latin typeface="Calibri" panose="020F0502020204030204" pitchFamily="34" charset="0"/>
              </a:rPr>
              <a:t>. </a:t>
            </a:r>
            <a:r>
              <a:rPr lang="nb-NO" sz="2800" dirty="0" err="1">
                <a:latin typeface="Calibri" panose="020F0502020204030204" pitchFamily="34" charset="0"/>
              </a:rPr>
              <a:t>Mentioned</a:t>
            </a:r>
            <a:r>
              <a:rPr lang="nb-NO" sz="2800" dirty="0">
                <a:latin typeface="Calibri" panose="020F0502020204030204" pitchFamily="34" charset="0"/>
              </a:rPr>
              <a:t> by Mexico as </a:t>
            </a:r>
            <a:r>
              <a:rPr lang="nb-NO" sz="2800" dirty="0" err="1">
                <a:latin typeface="Calibri" panose="020F0502020204030204" pitchFamily="34" charset="0"/>
              </a:rPr>
              <a:t>well</a:t>
            </a:r>
            <a:r>
              <a:rPr lang="nb-NO" sz="2800" dirty="0">
                <a:latin typeface="Calibri" panose="020F0502020204030204" pitchFamily="34" charset="0"/>
              </a:rPr>
              <a:t>.</a:t>
            </a:r>
          </a:p>
          <a:p>
            <a:r>
              <a:rPr lang="nb-NO" sz="2800" dirty="0">
                <a:latin typeface="Calibri" panose="020F0502020204030204" pitchFamily="34" charset="0"/>
              </a:rPr>
              <a:t>No </a:t>
            </a:r>
            <a:r>
              <a:rPr lang="nb-NO" sz="2800" dirty="0" err="1">
                <a:latin typeface="Calibri" panose="020F0502020204030204" pitchFamily="34" charset="0"/>
              </a:rPr>
              <a:t>collection</a:t>
            </a:r>
            <a:r>
              <a:rPr lang="nb-NO" sz="2800" dirty="0">
                <a:latin typeface="Calibri" panose="020F0502020204030204" pitchFamily="34" charset="0"/>
              </a:rPr>
              <a:t> </a:t>
            </a:r>
            <a:r>
              <a:rPr lang="nb-NO" sz="2800" dirty="0" err="1">
                <a:latin typeface="Calibri" panose="020F0502020204030204" pitchFamily="34" charset="0"/>
              </a:rPr>
              <a:t>of</a:t>
            </a:r>
            <a:r>
              <a:rPr lang="nb-NO" sz="2800" dirty="0">
                <a:latin typeface="Calibri" panose="020F0502020204030204" pitchFamily="34" charset="0"/>
              </a:rPr>
              <a:t> </a:t>
            </a:r>
            <a:r>
              <a:rPr lang="nb-NO" sz="2800" dirty="0" err="1">
                <a:latin typeface="Calibri" panose="020F0502020204030204" pitchFamily="34" charset="0"/>
              </a:rPr>
              <a:t>product</a:t>
            </a:r>
            <a:r>
              <a:rPr lang="nb-NO" sz="2800" dirty="0">
                <a:latin typeface="Calibri" panose="020F0502020204030204" pitchFamily="34" charset="0"/>
              </a:rPr>
              <a:t> data – establishment </a:t>
            </a:r>
            <a:r>
              <a:rPr lang="nb-NO" sz="2800" dirty="0" err="1">
                <a:latin typeface="Calibri" panose="020F0502020204030204" pitchFamily="34" charset="0"/>
              </a:rPr>
              <a:t>level</a:t>
            </a:r>
            <a:r>
              <a:rPr lang="nb-NO" sz="2800" dirty="0">
                <a:latin typeface="Calibri" panose="020F0502020204030204" pitchFamily="34" charset="0"/>
              </a:rPr>
              <a:t> (NA </a:t>
            </a:r>
            <a:r>
              <a:rPr lang="nb-NO" sz="2800" dirty="0" err="1">
                <a:latin typeface="Calibri" panose="020F0502020204030204" pitchFamily="34" charset="0"/>
              </a:rPr>
              <a:t>can</a:t>
            </a:r>
            <a:r>
              <a:rPr lang="nb-NO" sz="2800" dirty="0">
                <a:latin typeface="Calibri" panose="020F0502020204030204" pitchFamily="34" charset="0"/>
              </a:rPr>
              <a:t> not </a:t>
            </a:r>
            <a:r>
              <a:rPr lang="nb-NO" sz="2800" dirty="0" err="1">
                <a:latin typeface="Calibri" panose="020F0502020204030204" pitchFamily="34" charset="0"/>
              </a:rPr>
              <a:t>use</a:t>
            </a:r>
            <a:r>
              <a:rPr lang="nb-NO" sz="2800" dirty="0">
                <a:latin typeface="Calibri" panose="020F0502020204030204" pitchFamily="34" charset="0"/>
              </a:rPr>
              <a:t> </a:t>
            </a:r>
            <a:r>
              <a:rPr lang="nb-NO" sz="2800" dirty="0" err="1">
                <a:latin typeface="Calibri" panose="020F0502020204030204" pitchFamily="34" charset="0"/>
              </a:rPr>
              <a:t>only</a:t>
            </a:r>
            <a:r>
              <a:rPr lang="nb-NO" sz="2800" dirty="0">
                <a:latin typeface="Calibri" panose="020F0502020204030204" pitchFamily="34" charset="0"/>
              </a:rPr>
              <a:t> </a:t>
            </a:r>
            <a:r>
              <a:rPr lang="nb-NO" sz="2800" dirty="0" err="1">
                <a:latin typeface="Calibri" panose="020F0502020204030204" pitchFamily="34" charset="0"/>
              </a:rPr>
              <a:t>enterprise</a:t>
            </a:r>
            <a:r>
              <a:rPr lang="nb-NO" sz="2800" dirty="0">
                <a:latin typeface="Calibri" panose="020F0502020204030204" pitchFamily="34" charset="0"/>
              </a:rPr>
              <a:t> </a:t>
            </a:r>
            <a:r>
              <a:rPr lang="nb-NO" sz="2800" dirty="0" err="1">
                <a:latin typeface="Calibri" panose="020F0502020204030204" pitchFamily="34" charset="0"/>
              </a:rPr>
              <a:t>level</a:t>
            </a:r>
            <a:r>
              <a:rPr lang="nb-NO" sz="2800" dirty="0">
                <a:latin typeface="Calibri" panose="020F0502020204030204" pitchFamily="34" charset="0"/>
              </a:rPr>
              <a:t>)</a:t>
            </a:r>
          </a:p>
          <a:p>
            <a:r>
              <a:rPr lang="nb-NO" sz="2800" dirty="0" err="1">
                <a:latin typeface="Calibri" panose="020F0502020204030204" pitchFamily="34" charset="0"/>
              </a:rPr>
              <a:t>Export</a:t>
            </a:r>
            <a:r>
              <a:rPr lang="nb-NO" sz="2800" dirty="0">
                <a:latin typeface="Calibri" panose="020F0502020204030204" pitchFamily="34" charset="0"/>
              </a:rPr>
              <a:t> data is </a:t>
            </a:r>
            <a:r>
              <a:rPr lang="nb-NO" sz="2800" dirty="0" err="1">
                <a:latin typeface="Calibri" panose="020F0502020204030204" pitchFamily="34" charset="0"/>
              </a:rPr>
              <a:t>based</a:t>
            </a:r>
            <a:r>
              <a:rPr lang="nb-NO" sz="2800" dirty="0">
                <a:latin typeface="Calibri" panose="020F0502020204030204" pitchFamily="34" charset="0"/>
              </a:rPr>
              <a:t> </a:t>
            </a:r>
            <a:r>
              <a:rPr lang="nb-NO" sz="2800" dirty="0" err="1">
                <a:latin typeface="Calibri" panose="020F0502020204030204" pitchFamily="34" charset="0"/>
              </a:rPr>
              <a:t>on</a:t>
            </a:r>
            <a:r>
              <a:rPr lang="nb-NO" sz="2800" dirty="0">
                <a:latin typeface="Calibri" panose="020F0502020204030204" pitchFamily="34" charset="0"/>
              </a:rPr>
              <a:t> a sample survey</a:t>
            </a:r>
          </a:p>
          <a:p>
            <a:endParaRPr lang="nb-NO" sz="2800" dirty="0">
              <a:latin typeface="Calibri" panose="020F0502020204030204" pitchFamily="34" charset="0"/>
            </a:endParaRP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1715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b="1" dirty="0"/>
              <a:t>         </a:t>
            </a:r>
            <a:r>
              <a:rPr lang="nb-NO" sz="3600" b="1" dirty="0">
                <a:latin typeface="Calibri Light" panose="020F0302020204030204" pitchFamily="34" charset="0"/>
              </a:rPr>
              <a:t>Short </a:t>
            </a:r>
            <a:r>
              <a:rPr lang="nb-NO" sz="3600" b="1" dirty="0" err="1">
                <a:latin typeface="Calibri Light" panose="020F0302020204030204" pitchFamily="34" charset="0"/>
              </a:rPr>
              <a:t>summary</a:t>
            </a:r>
            <a:r>
              <a:rPr lang="nb-NO" sz="3600" b="1" dirty="0">
                <a:latin typeface="Calibri Light" panose="020F0302020204030204" pitchFamily="34" charset="0"/>
              </a:rPr>
              <a:t> – </a:t>
            </a:r>
            <a:r>
              <a:rPr lang="nb-NO" sz="3600" b="1" dirty="0" err="1">
                <a:latin typeface="Calibri Light" panose="020F0302020204030204" pitchFamily="34" charset="0"/>
              </a:rPr>
              <a:t>key</a:t>
            </a:r>
            <a:r>
              <a:rPr lang="nb-NO" sz="3600" b="1" dirty="0">
                <a:latin typeface="Calibri Light" panose="020F0302020204030204" pitchFamily="34" charset="0"/>
              </a:rPr>
              <a:t> </a:t>
            </a:r>
            <a:r>
              <a:rPr lang="nb-NO" sz="3600" b="1" dirty="0" err="1">
                <a:latin typeface="Calibri Light" panose="020F0302020204030204" pitchFamily="34" charset="0"/>
              </a:rPr>
              <a:t>findings</a:t>
            </a:r>
            <a:r>
              <a:rPr lang="nb-NO" sz="3600" b="1" dirty="0">
                <a:latin typeface="Calibri Light" panose="020F0302020204030204" pitchFamily="34" charset="0"/>
              </a:rPr>
              <a:t> 		</a:t>
            </a:r>
            <a:r>
              <a:rPr lang="nb-NO" sz="3600" dirty="0">
                <a:latin typeface="Calibri Light" panose="020F0302020204030204" pitchFamily="34" charset="0"/>
              </a:rPr>
              <a:t>				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5652120" y="6240433"/>
            <a:ext cx="3240360" cy="360000"/>
          </a:xfrm>
        </p:spPr>
        <p:txBody>
          <a:bodyPr/>
          <a:lstStyle/>
          <a:p>
            <a:r>
              <a:rPr lang="nb-NO" dirty="0"/>
              <a:t>Jakob Kalko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3251-EE32-4CBF-AD53-D522594F4345}" type="slidenum">
              <a:rPr lang="nb-NO" smtClean="0"/>
              <a:pPr/>
              <a:t>13</a:t>
            </a:fld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>
          <a:xfrm>
            <a:off x="395536" y="1574389"/>
            <a:ext cx="8496944" cy="437489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nb-NO" sz="2400" i="1" dirty="0">
                <a:latin typeface="Calibri" panose="020F0502020204030204" pitchFamily="34" charset="0"/>
              </a:rPr>
              <a:t>No </a:t>
            </a:r>
            <a:r>
              <a:rPr lang="nb-NO" sz="2400" i="1" dirty="0" err="1">
                <a:latin typeface="Calibri" panose="020F0502020204030204" pitchFamily="34" charset="0"/>
              </a:rPr>
              <a:t>collection</a:t>
            </a:r>
            <a:r>
              <a:rPr lang="nb-NO" sz="2400" i="1" dirty="0">
                <a:latin typeface="Calibri" panose="020F050202020403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</a:rPr>
              <a:t>of</a:t>
            </a:r>
            <a:r>
              <a:rPr lang="nb-NO" sz="2400" i="1" dirty="0">
                <a:latin typeface="Calibri" panose="020F050202020403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</a:rPr>
              <a:t>product</a:t>
            </a:r>
            <a:r>
              <a:rPr lang="nb-NO" sz="2400" i="1" dirty="0">
                <a:latin typeface="Calibri" panose="020F0502020204030204" pitchFamily="34" charset="0"/>
              </a:rPr>
              <a:t> data at establishment </a:t>
            </a:r>
            <a:r>
              <a:rPr lang="nb-NO" sz="2400" i="1" dirty="0" err="1">
                <a:latin typeface="Calibri" panose="020F0502020204030204" pitchFamily="34" charset="0"/>
              </a:rPr>
              <a:t>level</a:t>
            </a:r>
            <a:r>
              <a:rPr lang="nb-NO" sz="2400" i="1" dirty="0">
                <a:latin typeface="Calibri" panose="020F0502020204030204" pitchFamily="34" charset="0"/>
              </a:rPr>
              <a:t>. </a:t>
            </a:r>
          </a:p>
          <a:p>
            <a:r>
              <a:rPr lang="nb-NO" sz="2400" i="1" dirty="0" err="1">
                <a:latin typeface="Calibri" panose="020F0502020204030204" pitchFamily="34" charset="0"/>
              </a:rPr>
              <a:t>Accrual</a:t>
            </a:r>
            <a:r>
              <a:rPr lang="nb-NO" sz="2400" i="1" dirty="0">
                <a:latin typeface="Calibri" panose="020F050202020403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</a:rPr>
              <a:t>principle</a:t>
            </a:r>
            <a:r>
              <a:rPr lang="nb-NO" sz="2400" i="1" dirty="0">
                <a:latin typeface="Calibri" panose="020F0502020204030204" pitchFamily="34" charset="0"/>
              </a:rPr>
              <a:t> – </a:t>
            </a:r>
            <a:r>
              <a:rPr lang="nb-NO" sz="2400" i="1" dirty="0" err="1">
                <a:latin typeface="Calibri" panose="020F0502020204030204" pitchFamily="34" charset="0"/>
              </a:rPr>
              <a:t>some</a:t>
            </a:r>
            <a:r>
              <a:rPr lang="nb-NO" sz="2400" i="1" dirty="0">
                <a:latin typeface="Calibri" panose="020F050202020403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</a:rPr>
              <a:t>challenges</a:t>
            </a:r>
            <a:endParaRPr lang="nb-NO" sz="2400" i="1" dirty="0">
              <a:latin typeface="Calibri" panose="020F0502020204030204" pitchFamily="34" charset="0"/>
            </a:endParaRPr>
          </a:p>
          <a:p>
            <a:r>
              <a:rPr lang="nb-NO" sz="2400" i="1" dirty="0" err="1">
                <a:latin typeface="Calibri" panose="020F0502020204030204" pitchFamily="34" charset="0"/>
              </a:rPr>
              <a:t>Unclear</a:t>
            </a:r>
            <a:r>
              <a:rPr lang="nb-NO" sz="2400" i="1" dirty="0">
                <a:latin typeface="Calibri" panose="020F0502020204030204" pitchFamily="34" charset="0"/>
              </a:rPr>
              <a:t> line </a:t>
            </a:r>
            <a:r>
              <a:rPr lang="nb-NO" sz="2400" i="1" dirty="0" err="1">
                <a:latin typeface="Calibri" panose="020F0502020204030204" pitchFamily="34" charset="0"/>
              </a:rPr>
              <a:t>between</a:t>
            </a:r>
            <a:r>
              <a:rPr lang="nb-NO" sz="2400" i="1" dirty="0">
                <a:latin typeface="Calibri" panose="020F050202020403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</a:rPr>
              <a:t>engineering</a:t>
            </a:r>
            <a:r>
              <a:rPr lang="nb-NO" sz="2400" i="1" dirty="0">
                <a:latin typeface="Calibri" panose="020F050202020403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</a:rPr>
              <a:t>activities</a:t>
            </a:r>
            <a:r>
              <a:rPr lang="nb-NO" sz="2400" i="1" dirty="0">
                <a:latin typeface="Calibri" panose="020F0502020204030204" pitchFamily="34" charset="0"/>
              </a:rPr>
              <a:t> and </a:t>
            </a:r>
            <a:r>
              <a:rPr lang="nb-NO" sz="2400" i="1" dirty="0" err="1">
                <a:latin typeface="Calibri" panose="020F0502020204030204" pitchFamily="34" charset="0"/>
              </a:rPr>
              <a:t>other</a:t>
            </a:r>
            <a:r>
              <a:rPr lang="nb-NO" sz="2400" i="1" dirty="0">
                <a:latin typeface="Calibri" panose="020F050202020403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</a:rPr>
              <a:t>activities</a:t>
            </a:r>
            <a:r>
              <a:rPr lang="nb-NO" sz="2400" i="1" dirty="0">
                <a:latin typeface="Calibri" panose="020F0502020204030204" pitchFamily="34" charset="0"/>
              </a:rPr>
              <a:t> at </a:t>
            </a:r>
            <a:r>
              <a:rPr lang="nb-NO" sz="2400" i="1" dirty="0" err="1">
                <a:latin typeface="Calibri" panose="020F0502020204030204" pitchFamily="34" charset="0"/>
              </a:rPr>
              <a:t>enterprise</a:t>
            </a:r>
            <a:r>
              <a:rPr lang="nb-NO" sz="2400" i="1" dirty="0">
                <a:latin typeface="Calibri" panose="020F0502020204030204" pitchFamily="34" charset="0"/>
              </a:rPr>
              <a:t>/establishment </a:t>
            </a:r>
            <a:r>
              <a:rPr lang="nb-NO" sz="2400" i="1" dirty="0" err="1">
                <a:latin typeface="Calibri" panose="020F0502020204030204" pitchFamily="34" charset="0"/>
              </a:rPr>
              <a:t>level</a:t>
            </a:r>
            <a:endParaRPr lang="nb-NO" sz="2400" i="1" dirty="0">
              <a:latin typeface="Calibri" panose="020F0502020204030204" pitchFamily="34" charset="0"/>
            </a:endParaRPr>
          </a:p>
          <a:p>
            <a:r>
              <a:rPr lang="nb-NO" sz="2400" i="1" dirty="0" err="1">
                <a:latin typeface="Calibri" panose="020F0502020204030204" pitchFamily="34" charset="0"/>
              </a:rPr>
              <a:t>Increasing</a:t>
            </a:r>
            <a:r>
              <a:rPr lang="nb-NO" sz="2400" i="1" dirty="0">
                <a:latin typeface="Calibri" panose="020F050202020403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</a:rPr>
              <a:t>complexity</a:t>
            </a:r>
            <a:r>
              <a:rPr lang="nb-NO" sz="2400" i="1" dirty="0">
                <a:latin typeface="Calibri" panose="020F050202020403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</a:rPr>
              <a:t>of</a:t>
            </a:r>
            <a:r>
              <a:rPr lang="nb-NO" sz="2400" i="1" dirty="0">
                <a:latin typeface="Calibri" panose="020F050202020403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</a:rPr>
              <a:t>organizational</a:t>
            </a:r>
            <a:r>
              <a:rPr lang="nb-NO" sz="2400" i="1" dirty="0">
                <a:latin typeface="Calibri" panose="020F050202020403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</a:rPr>
              <a:t>structure</a:t>
            </a:r>
            <a:r>
              <a:rPr lang="nb-NO" sz="2400" i="1" dirty="0">
                <a:latin typeface="Calibri" panose="020F0502020204030204" pitchFamily="34" charset="0"/>
              </a:rPr>
              <a:t> – internal </a:t>
            </a:r>
            <a:r>
              <a:rPr lang="nb-NO" sz="2400" i="1" dirty="0" err="1">
                <a:latin typeface="Calibri" panose="020F0502020204030204" pitchFamily="34" charset="0"/>
              </a:rPr>
              <a:t>transactions</a:t>
            </a:r>
            <a:r>
              <a:rPr lang="nb-NO" sz="2400" i="1" dirty="0">
                <a:latin typeface="Calibri" panose="020F050202020403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</a:rPr>
              <a:t>included</a:t>
            </a:r>
            <a:r>
              <a:rPr lang="nb-NO" sz="2400" i="1" dirty="0">
                <a:latin typeface="Calibri" panose="020F0502020204030204" pitchFamily="34" charset="0"/>
              </a:rPr>
              <a:t> in </a:t>
            </a:r>
            <a:r>
              <a:rPr lang="nb-NO" sz="2400" i="1" dirty="0" err="1">
                <a:latin typeface="Calibri" panose="020F0502020204030204" pitchFamily="34" charset="0"/>
              </a:rPr>
              <a:t>the</a:t>
            </a:r>
            <a:r>
              <a:rPr lang="nb-NO" sz="2400" i="1" dirty="0">
                <a:latin typeface="Calibri" panose="020F0502020204030204" pitchFamily="34" charset="0"/>
              </a:rPr>
              <a:t> output ?</a:t>
            </a:r>
          </a:p>
          <a:p>
            <a:r>
              <a:rPr lang="nb-NO" sz="2400" i="1" dirty="0">
                <a:latin typeface="Calibri" panose="020F0502020204030204" pitchFamily="34" charset="0"/>
              </a:rPr>
              <a:t>Enterprise </a:t>
            </a:r>
            <a:r>
              <a:rPr lang="nb-NO" sz="2400" i="1" dirty="0" err="1">
                <a:latin typeface="Calibri" panose="020F0502020204030204" pitchFamily="34" charset="0"/>
              </a:rPr>
              <a:t>groups</a:t>
            </a:r>
            <a:r>
              <a:rPr lang="nb-NO" sz="2400" i="1" dirty="0">
                <a:latin typeface="Calibri" panose="020F050202020403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</a:rPr>
              <a:t>across</a:t>
            </a:r>
            <a:r>
              <a:rPr lang="nb-NO" sz="2400" i="1" dirty="0">
                <a:latin typeface="Calibri" panose="020F0502020204030204" pitchFamily="34" charset="0"/>
              </a:rPr>
              <a:t> borders -  mix </a:t>
            </a:r>
            <a:r>
              <a:rPr lang="nb-NO" sz="2400" i="1" dirty="0" err="1">
                <a:latin typeface="Calibri" panose="020F0502020204030204" pitchFamily="34" charset="0"/>
              </a:rPr>
              <a:t>of</a:t>
            </a:r>
            <a:r>
              <a:rPr lang="nb-NO" sz="2400" i="1" dirty="0">
                <a:latin typeface="Calibri" panose="020F050202020403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</a:rPr>
              <a:t>foreign</a:t>
            </a:r>
            <a:r>
              <a:rPr lang="nb-NO" sz="2400" i="1" dirty="0">
                <a:latin typeface="Calibri" panose="020F0502020204030204" pitchFamily="34" charset="0"/>
              </a:rPr>
              <a:t> and </a:t>
            </a:r>
            <a:r>
              <a:rPr lang="nb-NO" sz="2400" i="1" dirty="0" err="1">
                <a:latin typeface="Calibri" panose="020F0502020204030204" pitchFamily="34" charset="0"/>
              </a:rPr>
              <a:t>domestic</a:t>
            </a:r>
            <a:r>
              <a:rPr lang="nb-NO" sz="2400" i="1" dirty="0">
                <a:latin typeface="Calibri" panose="020F0502020204030204" pitchFamily="34" charset="0"/>
              </a:rPr>
              <a:t> output (?) </a:t>
            </a:r>
          </a:p>
          <a:p>
            <a:endParaRPr lang="nb-NO" sz="2400" dirty="0">
              <a:latin typeface="Calibri" panose="020F0502020204030204" pitchFamily="34" charset="0"/>
            </a:endParaRPr>
          </a:p>
          <a:p>
            <a:endParaRPr lang="nb-NO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2400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464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	 </a:t>
            </a:r>
            <a:r>
              <a:rPr lang="nb-NO" sz="3600" dirty="0"/>
              <a:t>  Output </a:t>
            </a:r>
            <a:r>
              <a:rPr lang="nb-NO" sz="3600" dirty="0" err="1"/>
              <a:t>challenges</a:t>
            </a:r>
            <a:r>
              <a:rPr lang="nb-NO" sz="3600" dirty="0"/>
              <a:t> </a:t>
            </a:r>
            <a:r>
              <a:rPr lang="nb-NO" sz="3600" dirty="0" err="1"/>
              <a:t>within</a:t>
            </a:r>
            <a:r>
              <a:rPr lang="nb-NO" sz="3600" dirty="0"/>
              <a:t> 71.1 </a:t>
            </a:r>
            <a:r>
              <a:rPr lang="nb-NO" dirty="0"/>
              <a:t>	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Jakob Kalko	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3251-EE32-4CBF-AD53-D522594F4345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>
          <a:xfrm>
            <a:off x="0" y="1530000"/>
            <a:ext cx="9036496" cy="4572000"/>
          </a:xfrm>
        </p:spPr>
        <p:txBody>
          <a:bodyPr>
            <a:normAutofit/>
          </a:bodyPr>
          <a:lstStyle/>
          <a:p>
            <a:r>
              <a:rPr lang="nb-NO" sz="2400" dirty="0">
                <a:latin typeface="Calibri" panose="020F0502020204030204" pitchFamily="34" charset="0"/>
              </a:rPr>
              <a:t>Challenges </a:t>
            </a:r>
            <a:r>
              <a:rPr lang="nb-NO" sz="2400" dirty="0" err="1">
                <a:latin typeface="Calibri" panose="020F0502020204030204" pitchFamily="34" charset="0"/>
              </a:rPr>
              <a:t>measuring</a:t>
            </a:r>
            <a:r>
              <a:rPr lang="nb-NO" sz="2400" dirty="0">
                <a:latin typeface="Calibri" panose="020F0502020204030204" pitchFamily="34" charset="0"/>
              </a:rPr>
              <a:t> output -  </a:t>
            </a:r>
            <a:r>
              <a:rPr lang="nb-NO" sz="2400" dirty="0" err="1">
                <a:latin typeface="Calibri" panose="020F0502020204030204" pitchFamily="34" charset="0"/>
              </a:rPr>
              <a:t>Poland</a:t>
            </a:r>
            <a:endParaRPr lang="nb-NO" sz="2400" dirty="0">
              <a:latin typeface="Calibri" panose="020F0502020204030204" pitchFamily="34" charset="0"/>
            </a:endParaRPr>
          </a:p>
          <a:p>
            <a:endParaRPr lang="nb-NO" sz="2400" dirty="0">
              <a:latin typeface="Calibri" panose="020F0502020204030204" pitchFamily="34" charset="0"/>
            </a:endParaRPr>
          </a:p>
          <a:p>
            <a:r>
              <a:rPr lang="nb-NO" sz="2400" dirty="0">
                <a:latin typeface="Calibri" panose="020F0502020204030204" pitchFamily="34" charset="0"/>
              </a:rPr>
              <a:t>Challenges </a:t>
            </a:r>
            <a:r>
              <a:rPr lang="nb-NO" sz="2400" dirty="0" err="1">
                <a:latin typeface="Calibri" panose="020F0502020204030204" pitchFamily="34" charset="0"/>
              </a:rPr>
              <a:t>measuring</a:t>
            </a:r>
            <a:r>
              <a:rPr lang="nb-NO" sz="2400" dirty="0">
                <a:latin typeface="Calibri" panose="020F0502020204030204" pitchFamily="34" charset="0"/>
              </a:rPr>
              <a:t> output -  Mexico</a:t>
            </a:r>
          </a:p>
          <a:p>
            <a:endParaRPr lang="nb-NO" sz="2400" dirty="0">
              <a:latin typeface="Calibri" panose="020F0502020204030204" pitchFamily="34" charset="0"/>
            </a:endParaRPr>
          </a:p>
          <a:p>
            <a:r>
              <a:rPr lang="nb-NO" sz="2400" dirty="0">
                <a:latin typeface="Calibri" panose="020F0502020204030204" pitchFamily="34" charset="0"/>
              </a:rPr>
              <a:t>Challenges </a:t>
            </a:r>
            <a:r>
              <a:rPr lang="nb-NO" sz="2400" dirty="0" err="1">
                <a:latin typeface="Calibri" panose="020F0502020204030204" pitchFamily="34" charset="0"/>
              </a:rPr>
              <a:t>measuring</a:t>
            </a:r>
            <a:r>
              <a:rPr lang="nb-NO" sz="2400" dirty="0">
                <a:latin typeface="Calibri" panose="020F0502020204030204" pitchFamily="34" charset="0"/>
              </a:rPr>
              <a:t> output -  Norway</a:t>
            </a:r>
          </a:p>
          <a:p>
            <a:endParaRPr lang="nb-NO" sz="2400" dirty="0">
              <a:latin typeface="Calibri" panose="020F0502020204030204" pitchFamily="34" charset="0"/>
            </a:endParaRPr>
          </a:p>
          <a:p>
            <a:r>
              <a:rPr lang="nb-NO" sz="2400" dirty="0" err="1">
                <a:latin typeface="Calibri" panose="020F0502020204030204" pitchFamily="34" charset="0"/>
              </a:rPr>
              <a:t>Summary</a:t>
            </a:r>
            <a:r>
              <a:rPr lang="nb-NO" sz="2400" dirty="0">
                <a:latin typeface="Calibri" panose="020F0502020204030204" pitchFamily="34" charset="0"/>
              </a:rPr>
              <a:t> – </a:t>
            </a:r>
            <a:r>
              <a:rPr lang="nb-NO" sz="2400" dirty="0" err="1">
                <a:latin typeface="Calibri" panose="020F0502020204030204" pitchFamily="34" charset="0"/>
              </a:rPr>
              <a:t>key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findings</a:t>
            </a:r>
            <a:endParaRPr lang="nb-NO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54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	 </a:t>
            </a:r>
            <a:r>
              <a:rPr lang="nb-NO" sz="3200" dirty="0"/>
              <a:t>Challenges </a:t>
            </a:r>
            <a:r>
              <a:rPr lang="nb-NO" sz="3200" dirty="0" err="1"/>
              <a:t>measuring</a:t>
            </a:r>
            <a:r>
              <a:rPr lang="nb-NO" sz="3200" dirty="0"/>
              <a:t> output - </a:t>
            </a:r>
            <a:r>
              <a:rPr lang="nb-NO" sz="3200" dirty="0" err="1"/>
              <a:t>Poland</a:t>
            </a:r>
            <a:endParaRPr lang="nb-NO" sz="3200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Jakob Kalko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3251-EE32-4CBF-AD53-D522594F4345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>
          <a:xfrm>
            <a:off x="0" y="1486997"/>
            <a:ext cx="9144000" cy="4572000"/>
          </a:xfrm>
        </p:spPr>
        <p:txBody>
          <a:bodyPr>
            <a:normAutofit/>
          </a:bodyPr>
          <a:lstStyle/>
          <a:p>
            <a:r>
              <a:rPr lang="nb-NO" sz="2400" dirty="0">
                <a:latin typeface="Calibri" panose="020F0502020204030204" pitchFamily="34" charset="0"/>
              </a:rPr>
              <a:t>Output is </a:t>
            </a:r>
            <a:r>
              <a:rPr lang="nb-NO" sz="2400" dirty="0" err="1">
                <a:latin typeface="Calibri" panose="020F0502020204030204" pitchFamily="34" charset="0"/>
              </a:rPr>
              <a:t>reflected</a:t>
            </a:r>
            <a:r>
              <a:rPr lang="nb-NO" sz="2400" dirty="0">
                <a:latin typeface="Calibri" panose="020F0502020204030204" pitchFamily="34" charset="0"/>
              </a:rPr>
              <a:t> in turnover</a:t>
            </a:r>
          </a:p>
          <a:p>
            <a:endParaRPr lang="nb-NO" sz="2400" dirty="0">
              <a:latin typeface="Calibri" panose="020F0502020204030204" pitchFamily="34" charset="0"/>
            </a:endParaRPr>
          </a:p>
          <a:p>
            <a:r>
              <a:rPr lang="nb-NO" sz="2400" dirty="0">
                <a:latin typeface="Calibri" panose="020F0502020204030204" pitchFamily="34" charset="0"/>
              </a:rPr>
              <a:t>European SBS </a:t>
            </a:r>
            <a:r>
              <a:rPr lang="nb-NO" sz="2400" dirty="0" err="1">
                <a:latin typeface="Calibri" panose="020F0502020204030204" pitchFamily="34" charset="0"/>
              </a:rPr>
              <a:t>regulation</a:t>
            </a:r>
            <a:r>
              <a:rPr lang="nb-NO" sz="2400" dirty="0">
                <a:latin typeface="Calibri" panose="020F0502020204030204" pitchFamily="34" charset="0"/>
              </a:rPr>
              <a:t> (</a:t>
            </a:r>
            <a:r>
              <a:rPr lang="nb-NO" sz="2400" dirty="0" err="1">
                <a:latin typeface="Calibri" panose="020F0502020204030204" pitchFamily="34" charset="0"/>
              </a:rPr>
              <a:t>anex</a:t>
            </a:r>
            <a:r>
              <a:rPr lang="nb-NO" sz="2400" dirty="0">
                <a:latin typeface="Calibri" panose="020F0502020204030204" pitchFamily="34" charset="0"/>
              </a:rPr>
              <a:t> 8) </a:t>
            </a:r>
            <a:r>
              <a:rPr lang="nb-NO" sz="2400" dirty="0" err="1">
                <a:latin typeface="Calibri" panose="020F0502020204030204" pitchFamily="34" charset="0"/>
              </a:rPr>
              <a:t>requires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only</a:t>
            </a:r>
            <a:r>
              <a:rPr lang="nb-NO" sz="2400" dirty="0">
                <a:latin typeface="Calibri" panose="020F0502020204030204" pitchFamily="34" charset="0"/>
              </a:rPr>
              <a:t> turnover data by </a:t>
            </a:r>
            <a:r>
              <a:rPr lang="nb-NO" sz="2400" dirty="0" err="1">
                <a:latin typeface="Calibri" panose="020F0502020204030204" pitchFamily="34" charset="0"/>
              </a:rPr>
              <a:t>product</a:t>
            </a:r>
            <a:r>
              <a:rPr lang="nb-NO" sz="2400" dirty="0">
                <a:latin typeface="Calibri" panose="020F0502020204030204" pitchFamily="34" charset="0"/>
              </a:rPr>
              <a:t> and </a:t>
            </a:r>
            <a:r>
              <a:rPr lang="nb-NO" sz="2400" dirty="0" err="1">
                <a:latin typeface="Calibri" panose="020F0502020204030204" pitchFamily="34" charset="0"/>
              </a:rPr>
              <a:t>residence</a:t>
            </a:r>
            <a:r>
              <a:rPr lang="nb-NO" sz="2400" dirty="0">
                <a:latin typeface="Calibri" panose="020F0502020204030204" pitchFamily="34" charset="0"/>
              </a:rPr>
              <a:t> for </a:t>
            </a:r>
            <a:r>
              <a:rPr lang="nb-NO" sz="2400" dirty="0" err="1">
                <a:latin typeface="Calibri" panose="020F0502020204030204" pitchFamily="34" charset="0"/>
              </a:rPr>
              <a:t>enterprises</a:t>
            </a:r>
            <a:r>
              <a:rPr lang="nb-NO" sz="2400" dirty="0">
                <a:latin typeface="Calibri" panose="020F0502020204030204" pitchFamily="34" charset="0"/>
              </a:rPr>
              <a:t> +10 </a:t>
            </a:r>
            <a:r>
              <a:rPr lang="nb-NO" sz="2400" dirty="0" err="1">
                <a:latin typeface="Calibri" panose="020F0502020204030204" pitchFamily="34" charset="0"/>
              </a:rPr>
              <a:t>employees</a:t>
            </a:r>
            <a:r>
              <a:rPr lang="nb-NO" sz="2400" dirty="0">
                <a:latin typeface="Calibri" panose="020F0502020204030204" pitchFamily="34" charset="0"/>
              </a:rPr>
              <a:t>. </a:t>
            </a:r>
          </a:p>
          <a:p>
            <a:endParaRPr lang="nb-NO" sz="2400" dirty="0">
              <a:latin typeface="Calibri" panose="020F0502020204030204" pitchFamily="34" charset="0"/>
            </a:endParaRPr>
          </a:p>
          <a:p>
            <a:r>
              <a:rPr lang="nb-NO" sz="2400" dirty="0">
                <a:latin typeface="Calibri" panose="020F0502020204030204" pitchFamily="34" charset="0"/>
              </a:rPr>
              <a:t>No data </a:t>
            </a:r>
            <a:r>
              <a:rPr lang="nb-NO" sz="2400" dirty="0" err="1">
                <a:latin typeface="Calibri" panose="020F0502020204030204" pitchFamily="34" charset="0"/>
              </a:rPr>
              <a:t>collection</a:t>
            </a:r>
            <a:r>
              <a:rPr lang="nb-NO" sz="2400" dirty="0">
                <a:latin typeface="Calibri" panose="020F0502020204030204" pitchFamily="34" charset="0"/>
              </a:rPr>
              <a:t> by type </a:t>
            </a:r>
            <a:r>
              <a:rPr lang="nb-NO" sz="2400" dirty="0" err="1">
                <a:latin typeface="Calibri" panose="020F0502020204030204" pitchFamily="34" charset="0"/>
              </a:rPr>
              <a:t>of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customer</a:t>
            </a:r>
            <a:r>
              <a:rPr lang="nb-NO" sz="2400" dirty="0">
                <a:latin typeface="Calibri" panose="020F0502020204030204" pitchFamily="34" charset="0"/>
              </a:rPr>
              <a:t>. </a:t>
            </a:r>
            <a:r>
              <a:rPr lang="nb-NO" sz="2400" dirty="0" err="1">
                <a:latin typeface="Calibri" panose="020F0502020204030204" pitchFamily="34" charset="0"/>
              </a:rPr>
              <a:t>Pilotstudy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was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conducted</a:t>
            </a:r>
            <a:r>
              <a:rPr lang="nb-NO" sz="2400" dirty="0">
                <a:latin typeface="Calibri" panose="020F0502020204030204" pitchFamily="34" charset="0"/>
              </a:rPr>
              <a:t> for </a:t>
            </a:r>
            <a:r>
              <a:rPr lang="nb-NO" sz="2400" dirty="0" err="1">
                <a:latin typeface="Calibri" panose="020F0502020204030204" pitchFamily="34" charset="0"/>
              </a:rPr>
              <a:t>reference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year</a:t>
            </a:r>
            <a:r>
              <a:rPr lang="nb-NO" sz="2400" dirty="0">
                <a:latin typeface="Calibri" panose="020F0502020204030204" pitchFamily="34" charset="0"/>
              </a:rPr>
              <a:t> 2003 in Europe - </a:t>
            </a:r>
            <a:r>
              <a:rPr lang="nb-NO" sz="2400" dirty="0" err="1">
                <a:latin typeface="Calibri" panose="020F0502020204030204" pitchFamily="34" charset="0"/>
              </a:rPr>
              <a:t>unsuccessfully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685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	 </a:t>
            </a:r>
            <a:r>
              <a:rPr lang="nb-NO" sz="3200" dirty="0"/>
              <a:t>Challenges </a:t>
            </a:r>
            <a:r>
              <a:rPr lang="nb-NO" sz="3200" dirty="0" err="1"/>
              <a:t>measuring</a:t>
            </a:r>
            <a:r>
              <a:rPr lang="nb-NO" sz="3200" dirty="0"/>
              <a:t> output - </a:t>
            </a:r>
            <a:r>
              <a:rPr lang="nb-NO" sz="3200" dirty="0" err="1"/>
              <a:t>Poland</a:t>
            </a:r>
            <a:endParaRPr lang="nb-NO" sz="3200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Jakob Kalko	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3251-EE32-4CBF-AD53-D522594F4345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>
          <a:xfrm>
            <a:off x="0" y="1530000"/>
            <a:ext cx="8892480" cy="4572000"/>
          </a:xfrm>
        </p:spPr>
        <p:txBody>
          <a:bodyPr>
            <a:normAutofit/>
          </a:bodyPr>
          <a:lstStyle/>
          <a:p>
            <a:r>
              <a:rPr lang="nb-NO" sz="2400" dirty="0">
                <a:latin typeface="Calibri" panose="020F0502020204030204" pitchFamily="34" charset="0"/>
              </a:rPr>
              <a:t>STS: No </a:t>
            </a:r>
            <a:r>
              <a:rPr lang="nb-NO" sz="2400" dirty="0" err="1">
                <a:latin typeface="Calibri" panose="020F0502020204030204" pitchFamily="34" charset="0"/>
              </a:rPr>
              <a:t>product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level</a:t>
            </a:r>
            <a:r>
              <a:rPr lang="nb-NO" sz="2400" dirty="0">
                <a:latin typeface="Calibri" panose="020F0502020204030204" pitchFamily="34" charset="0"/>
              </a:rPr>
              <a:t> data, by </a:t>
            </a:r>
            <a:r>
              <a:rPr lang="nb-NO" sz="2400" dirty="0" err="1">
                <a:latin typeface="Calibri" panose="020F0502020204030204" pitchFamily="34" charset="0"/>
              </a:rPr>
              <a:t>residence</a:t>
            </a:r>
            <a:r>
              <a:rPr lang="nb-NO" sz="2400" dirty="0">
                <a:latin typeface="Calibri" panose="020F0502020204030204" pitchFamily="34" charset="0"/>
              </a:rPr>
              <a:t> or type </a:t>
            </a:r>
            <a:r>
              <a:rPr lang="nb-NO" sz="2400" dirty="0" err="1">
                <a:latin typeface="Calibri" panose="020F0502020204030204" pitchFamily="34" charset="0"/>
              </a:rPr>
              <a:t>of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client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are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available</a:t>
            </a:r>
            <a:endParaRPr lang="nb-NO" sz="2400" dirty="0">
              <a:latin typeface="Calibri" panose="020F0502020204030204" pitchFamily="34" charset="0"/>
            </a:endParaRPr>
          </a:p>
          <a:p>
            <a:r>
              <a:rPr lang="nb-NO" sz="2400" dirty="0">
                <a:latin typeface="Calibri" panose="020F0502020204030204" pitchFamily="34" charset="0"/>
              </a:rPr>
              <a:t> Access to VAT data, reliable </a:t>
            </a:r>
            <a:r>
              <a:rPr lang="nb-NO" sz="2400" dirty="0" err="1">
                <a:latin typeface="Calibri" panose="020F0502020204030204" pitchFamily="34" charset="0"/>
              </a:rPr>
              <a:t>monthly</a:t>
            </a:r>
            <a:r>
              <a:rPr lang="nb-NO" sz="2400" dirty="0">
                <a:latin typeface="Calibri" panose="020F0502020204030204" pitchFamily="34" charset="0"/>
              </a:rPr>
              <a:t> data </a:t>
            </a:r>
            <a:r>
              <a:rPr lang="nb-NO" sz="2400" dirty="0" err="1">
                <a:latin typeface="Calibri" panose="020F0502020204030204" pitchFamily="34" charset="0"/>
              </a:rPr>
              <a:t>can</a:t>
            </a:r>
            <a:r>
              <a:rPr lang="nb-NO" sz="2400" dirty="0">
                <a:latin typeface="Calibri" panose="020F0502020204030204" pitchFamily="34" charset="0"/>
              </a:rPr>
              <a:t> not be </a:t>
            </a:r>
            <a:r>
              <a:rPr lang="nb-NO" sz="2400" dirty="0" err="1">
                <a:latin typeface="Calibri" panose="020F0502020204030204" pitchFamily="34" charset="0"/>
              </a:rPr>
              <a:t>estimated</a:t>
            </a:r>
            <a:r>
              <a:rPr lang="nb-NO" sz="2400" dirty="0">
                <a:latin typeface="Calibri" panose="020F0502020204030204" pitchFamily="34" charset="0"/>
              </a:rPr>
              <a:t>.  </a:t>
            </a:r>
            <a:r>
              <a:rPr lang="nb-NO" sz="2400" dirty="0" err="1">
                <a:latin typeface="Calibri" panose="020F0502020204030204" pitchFamily="34" charset="0"/>
              </a:rPr>
              <a:t>Questionnaire</a:t>
            </a:r>
            <a:r>
              <a:rPr lang="nb-NO" sz="2400" dirty="0">
                <a:latin typeface="Calibri" panose="020F0502020204030204" pitchFamily="34" charset="0"/>
              </a:rPr>
              <a:t> is  </a:t>
            </a:r>
            <a:r>
              <a:rPr lang="nb-NO" sz="2400" dirty="0" err="1">
                <a:latin typeface="Calibri" panose="020F0502020204030204" pitchFamily="34" charset="0"/>
              </a:rPr>
              <a:t>therefore</a:t>
            </a:r>
            <a:r>
              <a:rPr lang="nb-NO" sz="2400" dirty="0">
                <a:latin typeface="Calibri" panose="020F0502020204030204" pitchFamily="34" charset="0"/>
              </a:rPr>
              <a:t> used.</a:t>
            </a:r>
          </a:p>
          <a:p>
            <a:endParaRPr lang="nb-NO" sz="2400" dirty="0">
              <a:latin typeface="Calibri" panose="020F0502020204030204" pitchFamily="34" charset="0"/>
            </a:endParaRPr>
          </a:p>
          <a:p>
            <a:r>
              <a:rPr lang="nb-NO" sz="2400" dirty="0" err="1">
                <a:latin typeface="Calibri" panose="020F0502020204030204" pitchFamily="34" charset="0"/>
              </a:rPr>
              <a:t>Globalization</a:t>
            </a:r>
            <a:r>
              <a:rPr lang="nb-NO" sz="2400" dirty="0">
                <a:latin typeface="Calibri" panose="020F0502020204030204" pitchFamily="34" charset="0"/>
              </a:rPr>
              <a:t> – </a:t>
            </a:r>
            <a:r>
              <a:rPr lang="nb-NO" sz="2400" dirty="0" err="1">
                <a:latin typeface="Calibri" panose="020F0502020204030204" pitchFamily="34" charset="0"/>
              </a:rPr>
              <a:t>meausurement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challenges</a:t>
            </a:r>
            <a:endParaRPr lang="nb-NO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2400" dirty="0">
                <a:latin typeface="Calibri" panose="020F0502020204030204" pitchFamily="34" charset="0"/>
              </a:rPr>
              <a:t>   - Output from </a:t>
            </a:r>
            <a:r>
              <a:rPr lang="nb-NO" sz="2400" dirty="0" err="1">
                <a:latin typeface="Calibri" panose="020F0502020204030204" pitchFamily="34" charset="0"/>
              </a:rPr>
              <a:t>subsidiaries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abroad</a:t>
            </a:r>
            <a:endParaRPr lang="nb-NO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2400" dirty="0">
                <a:latin typeface="Calibri" panose="020F0502020204030204" pitchFamily="34" charset="0"/>
              </a:rPr>
              <a:t>   - </a:t>
            </a:r>
            <a:r>
              <a:rPr lang="nb-NO" sz="2400" dirty="0" err="1">
                <a:latin typeface="Calibri" panose="020F0502020204030204" pitchFamily="34" charset="0"/>
              </a:rPr>
              <a:t>Relations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between</a:t>
            </a:r>
            <a:r>
              <a:rPr lang="nb-NO" sz="2400" dirty="0">
                <a:latin typeface="Calibri" panose="020F0502020204030204" pitchFamily="34" charset="0"/>
              </a:rPr>
              <a:t> different </a:t>
            </a:r>
            <a:r>
              <a:rPr lang="nb-NO" sz="2400" dirty="0" err="1">
                <a:latin typeface="Calibri" panose="020F0502020204030204" pitchFamily="34" charset="0"/>
              </a:rPr>
              <a:t>entities</a:t>
            </a:r>
            <a:r>
              <a:rPr lang="nb-NO" sz="2400" dirty="0">
                <a:latin typeface="Calibri" panose="020F0502020204030204" pitchFamily="34" charset="0"/>
              </a:rPr>
              <a:t> in </a:t>
            </a:r>
            <a:r>
              <a:rPr lang="nb-NO" sz="2400" dirty="0" err="1">
                <a:latin typeface="Calibri" panose="020F0502020204030204" pitchFamily="34" charset="0"/>
              </a:rPr>
              <a:t>one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enterprise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7719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	 </a:t>
            </a:r>
            <a:r>
              <a:rPr lang="nb-NO" sz="3200" dirty="0"/>
              <a:t>Challenges </a:t>
            </a:r>
            <a:r>
              <a:rPr lang="nb-NO" sz="3200" dirty="0" err="1"/>
              <a:t>measuring</a:t>
            </a:r>
            <a:r>
              <a:rPr lang="nb-NO" sz="3200" dirty="0"/>
              <a:t> output - Mexico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Jakob Kalko	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3251-EE32-4CBF-AD53-D522594F4345}" type="slidenum">
              <a:rPr lang="nb-NO" smtClean="0"/>
              <a:pPr/>
              <a:t>5</a:t>
            </a:fld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>
          <a:xfrm>
            <a:off x="0" y="1530000"/>
            <a:ext cx="9144000" cy="4572000"/>
          </a:xfrm>
        </p:spPr>
        <p:txBody>
          <a:bodyPr>
            <a:normAutofit/>
          </a:bodyPr>
          <a:lstStyle/>
          <a:p>
            <a:pPr marL="285750" indent="-285750"/>
            <a:endParaRPr lang="nb-NO" sz="2400" dirty="0"/>
          </a:p>
          <a:p>
            <a:pPr marL="285750" indent="-285750"/>
            <a:endParaRPr lang="nb-NO" sz="2400" dirty="0"/>
          </a:p>
          <a:p>
            <a:pPr marL="285750" indent="-285750"/>
            <a:endParaRPr lang="nb-NO" sz="2400" dirty="0"/>
          </a:p>
          <a:p>
            <a:pPr marL="285750" indent="-285750"/>
            <a:r>
              <a:rPr lang="nb-NO" sz="2400" dirty="0">
                <a:latin typeface="Calibri" panose="020F0502020204030204" pitchFamily="34" charset="0"/>
              </a:rPr>
              <a:t>Timing </a:t>
            </a:r>
            <a:r>
              <a:rPr lang="nb-NO" sz="2400" dirty="0" err="1">
                <a:latin typeface="Calibri" panose="020F0502020204030204" pitchFamily="34" charset="0"/>
              </a:rPr>
              <a:t>of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activity</a:t>
            </a:r>
            <a:r>
              <a:rPr lang="nb-NO" sz="2400" dirty="0">
                <a:latin typeface="Calibri" panose="020F0502020204030204" pitchFamily="34" charset="0"/>
              </a:rPr>
              <a:t> and </a:t>
            </a:r>
            <a:r>
              <a:rPr lang="nb-NO" sz="2400" dirty="0" err="1">
                <a:latin typeface="Calibri" panose="020F0502020204030204" pitchFamily="34" charset="0"/>
              </a:rPr>
              <a:t>payments</a:t>
            </a:r>
            <a:r>
              <a:rPr lang="nb-NO" sz="2400" dirty="0">
                <a:latin typeface="Calibri" panose="020F0502020204030204" pitchFamily="34" charset="0"/>
              </a:rPr>
              <a:t> not </a:t>
            </a:r>
            <a:r>
              <a:rPr lang="nb-NO" sz="2400" dirty="0" err="1">
                <a:latin typeface="Calibri" panose="020F0502020204030204" pitchFamily="34" charset="0"/>
              </a:rPr>
              <a:t>necessarily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consistent</a:t>
            </a:r>
            <a:endParaRPr lang="nb-NO" sz="2400" dirty="0">
              <a:latin typeface="Calibri" panose="020F0502020204030204" pitchFamily="34" charset="0"/>
            </a:endParaRPr>
          </a:p>
          <a:p>
            <a:pPr marL="285750" indent="-285750"/>
            <a:r>
              <a:rPr lang="nb-NO" sz="2400" dirty="0">
                <a:latin typeface="Calibri" panose="020F0502020204030204" pitchFamily="34" charset="0"/>
              </a:rPr>
              <a:t>Separate  </a:t>
            </a:r>
            <a:r>
              <a:rPr lang="nb-NO" sz="2400" dirty="0" err="1">
                <a:latin typeface="Calibri" panose="020F0502020204030204" pitchFamily="34" charset="0"/>
              </a:rPr>
              <a:t>engineering</a:t>
            </a:r>
            <a:r>
              <a:rPr lang="nb-NO" sz="2400" dirty="0">
                <a:latin typeface="Calibri" panose="020F0502020204030204" pitchFamily="34" charset="0"/>
              </a:rPr>
              <a:t> services from </a:t>
            </a:r>
            <a:r>
              <a:rPr lang="nb-NO" sz="2400" dirty="0" err="1">
                <a:latin typeface="Calibri" panose="020F0502020204030204" pitchFamily="34" charset="0"/>
              </a:rPr>
              <a:t>other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activities</a:t>
            </a:r>
            <a:r>
              <a:rPr lang="nb-NO" sz="2400" dirty="0">
                <a:latin typeface="Calibri" panose="020F0502020204030204" pitchFamily="34" charset="0"/>
              </a:rPr>
              <a:t> in </a:t>
            </a:r>
            <a:r>
              <a:rPr lang="nb-NO" sz="2400" dirty="0" err="1">
                <a:latin typeface="Calibri" panose="020F0502020204030204" pitchFamily="34" charset="0"/>
              </a:rPr>
              <a:t>the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enterprises</a:t>
            </a:r>
            <a:r>
              <a:rPr lang="nb-NO" sz="2400" dirty="0">
                <a:latin typeface="Calibri" panose="020F0502020204030204" pitchFamily="34" charset="0"/>
              </a:rPr>
              <a:t> (eg. Construction) is </a:t>
            </a:r>
            <a:r>
              <a:rPr lang="nb-NO" sz="2400" dirty="0" err="1">
                <a:latin typeface="Calibri" panose="020F0502020204030204" pitchFamily="34" charset="0"/>
              </a:rPr>
              <a:t>challenging</a:t>
            </a:r>
            <a:endParaRPr lang="nb-NO" sz="2400" dirty="0">
              <a:latin typeface="Calibri" panose="020F0502020204030204" pitchFamily="34" charset="0"/>
            </a:endParaRPr>
          </a:p>
          <a:p>
            <a:pPr marL="285750" indent="-285750"/>
            <a:r>
              <a:rPr lang="nb-NO" sz="2400" dirty="0" err="1">
                <a:latin typeface="Calibri" panose="020F0502020204030204" pitchFamily="34" charset="0"/>
              </a:rPr>
              <a:t>Deflation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of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monetary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values</a:t>
            </a:r>
            <a:r>
              <a:rPr lang="nb-NO" sz="2400" dirty="0">
                <a:latin typeface="Calibri" panose="020F0502020204030204" pitchFamily="34" charset="0"/>
              </a:rPr>
              <a:t>: SPPI at 2. </a:t>
            </a:r>
            <a:r>
              <a:rPr lang="nb-NO" sz="2400" dirty="0" err="1">
                <a:latin typeface="Calibri" panose="020F0502020204030204" pitchFamily="34" charset="0"/>
              </a:rPr>
              <a:t>digit</a:t>
            </a:r>
            <a:r>
              <a:rPr lang="nb-NO" sz="2400" dirty="0">
                <a:latin typeface="Calibri" panose="020F0502020204030204" pitchFamily="34" charset="0"/>
              </a:rPr>
              <a:t> NAICS </a:t>
            </a:r>
            <a:r>
              <a:rPr lang="nb-NO" sz="2400" dirty="0" err="1">
                <a:latin typeface="Calibri" panose="020F0502020204030204" pitchFamily="34" charset="0"/>
              </a:rPr>
              <a:t>only</a:t>
            </a:r>
            <a:r>
              <a:rPr lang="nb-NO" sz="2400" dirty="0">
                <a:latin typeface="Calibri" panose="020F0502020204030204" pitchFamily="34" charset="0"/>
              </a:rPr>
              <a:t> is used. </a:t>
            </a:r>
          </a:p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D84F6A72-6205-4C98-9BDB-195DBE09F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553416"/>
              </p:ext>
            </p:extLst>
          </p:nvPr>
        </p:nvGraphicFramePr>
        <p:xfrm>
          <a:off x="1524000" y="2060848"/>
          <a:ext cx="6432375" cy="1009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125">
                  <a:extLst>
                    <a:ext uri="{9D8B030D-6E8A-4147-A177-3AD203B41FA5}">
                      <a16:colId xmlns:a16="http://schemas.microsoft.com/office/drawing/2014/main" val="1294752240"/>
                    </a:ext>
                  </a:extLst>
                </a:gridCol>
                <a:gridCol w="2144125">
                  <a:extLst>
                    <a:ext uri="{9D8B030D-6E8A-4147-A177-3AD203B41FA5}">
                      <a16:colId xmlns:a16="http://schemas.microsoft.com/office/drawing/2014/main" val="4281944168"/>
                    </a:ext>
                  </a:extLst>
                </a:gridCol>
                <a:gridCol w="2144125">
                  <a:extLst>
                    <a:ext uri="{9D8B030D-6E8A-4147-A177-3AD203B41FA5}">
                      <a16:colId xmlns:a16="http://schemas.microsoft.com/office/drawing/2014/main" val="367705490"/>
                    </a:ext>
                  </a:extLst>
                </a:gridCol>
              </a:tblGrid>
              <a:tr h="638302">
                <a:tc>
                  <a:txBody>
                    <a:bodyPr/>
                    <a:lstStyle/>
                    <a:p>
                      <a:r>
                        <a:rPr lang="nb-NO" dirty="0" err="1"/>
                        <a:t>Number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of</a:t>
                      </a:r>
                      <a:r>
                        <a:rPr lang="nb-NO" dirty="0"/>
                        <a:t> establishments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Employment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Turnover (1000 $)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438362"/>
                  </a:ext>
                </a:extLst>
              </a:tr>
              <a:tr h="369810">
                <a:tc>
                  <a:txBody>
                    <a:bodyPr/>
                    <a:lstStyle/>
                    <a:p>
                      <a:r>
                        <a:rPr lang="nb-NO" dirty="0"/>
                        <a:t>1690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30.635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967.104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300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541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179999"/>
            <a:ext cx="9144000" cy="1348889"/>
          </a:xfrm>
        </p:spPr>
        <p:txBody>
          <a:bodyPr/>
          <a:lstStyle/>
          <a:p>
            <a:r>
              <a:rPr lang="nb-NO" dirty="0"/>
              <a:t>	 </a:t>
            </a:r>
            <a:r>
              <a:rPr lang="nb-NO" sz="3200" dirty="0"/>
              <a:t>Challenges </a:t>
            </a:r>
            <a:r>
              <a:rPr lang="nb-NO" sz="3200" dirty="0" err="1"/>
              <a:t>measuring</a:t>
            </a:r>
            <a:r>
              <a:rPr lang="nb-NO" sz="3200" dirty="0"/>
              <a:t> output - Norway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Jakob Kalko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3251-EE32-4CBF-AD53-D522594F4345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6" name="Plassholder for innhold 4">
            <a:extLst>
              <a:ext uri="{FF2B5EF4-FFF2-40B4-BE49-F238E27FC236}">
                <a16:creationId xmlns:a16="http://schemas.microsoft.com/office/drawing/2014/main" id="{E80F526C-B83E-40E5-BB6B-44A7553BE6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962683"/>
              </p:ext>
            </p:extLst>
          </p:nvPr>
        </p:nvGraphicFramePr>
        <p:xfrm>
          <a:off x="323528" y="1825625"/>
          <a:ext cx="8820472" cy="3979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78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	 </a:t>
            </a:r>
            <a:r>
              <a:rPr lang="nb-NO" sz="3200" dirty="0"/>
              <a:t>Challenges </a:t>
            </a:r>
            <a:r>
              <a:rPr lang="nb-NO" sz="3200" dirty="0" err="1"/>
              <a:t>measuring</a:t>
            </a:r>
            <a:r>
              <a:rPr lang="nb-NO" sz="3200" dirty="0"/>
              <a:t> output - Norway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Jakob Kalko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3251-EE32-4CBF-AD53-D522594F4345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6" name="Plassholder for innhold 4">
            <a:extLst>
              <a:ext uri="{FF2B5EF4-FFF2-40B4-BE49-F238E27FC236}">
                <a16:creationId xmlns:a16="http://schemas.microsoft.com/office/drawing/2014/main" id="{5C6A44C4-BE22-4D74-BDE0-9B6775BBBC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215888"/>
              </p:ext>
            </p:extLst>
          </p:nvPr>
        </p:nvGraphicFramePr>
        <p:xfrm>
          <a:off x="467544" y="1825625"/>
          <a:ext cx="8496944" cy="3835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5554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	 </a:t>
            </a:r>
            <a:r>
              <a:rPr lang="nb-NO" sz="3200" dirty="0"/>
              <a:t>Challenges </a:t>
            </a:r>
            <a:r>
              <a:rPr lang="nb-NO" sz="3200" dirty="0" err="1"/>
              <a:t>measuring</a:t>
            </a:r>
            <a:r>
              <a:rPr lang="nb-NO" sz="3200" dirty="0"/>
              <a:t> output - Norway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Jakob Kalko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3251-EE32-4CBF-AD53-D522594F4345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>
          <a:xfrm>
            <a:off x="0" y="1530000"/>
            <a:ext cx="8316416" cy="4572000"/>
          </a:xfrm>
        </p:spPr>
        <p:txBody>
          <a:bodyPr>
            <a:normAutofit fontScale="85000" lnSpcReduction="10000"/>
          </a:bodyPr>
          <a:lstStyle/>
          <a:p>
            <a:r>
              <a:rPr lang="nb-NO" sz="3100" dirty="0">
                <a:latin typeface="Calibri" panose="020F0502020204030204" pitchFamily="34" charset="0"/>
              </a:rPr>
              <a:t>The NA has </a:t>
            </a:r>
            <a:r>
              <a:rPr lang="nb-NO" sz="3100" dirty="0" err="1">
                <a:latin typeface="Calibri" panose="020F0502020204030204" pitchFamily="34" charset="0"/>
              </a:rPr>
              <a:t>observed</a:t>
            </a:r>
            <a:r>
              <a:rPr lang="nb-NO" sz="3100" dirty="0">
                <a:latin typeface="Calibri" panose="020F0502020204030204" pitchFamily="34" charset="0"/>
              </a:rPr>
              <a:t> </a:t>
            </a:r>
            <a:r>
              <a:rPr lang="nb-NO" sz="3100" dirty="0" err="1">
                <a:latin typeface="Calibri" panose="020F0502020204030204" pitchFamily="34" charset="0"/>
              </a:rPr>
              <a:t>increasing</a:t>
            </a:r>
            <a:r>
              <a:rPr lang="nb-NO" sz="3100" dirty="0">
                <a:latin typeface="Calibri" panose="020F0502020204030204" pitchFamily="34" charset="0"/>
              </a:rPr>
              <a:t> </a:t>
            </a:r>
            <a:r>
              <a:rPr lang="nb-NO" sz="3100" dirty="0" err="1">
                <a:latin typeface="Calibri" panose="020F0502020204030204" pitchFamily="34" charset="0"/>
              </a:rPr>
              <a:t>inbalances</a:t>
            </a:r>
            <a:r>
              <a:rPr lang="nb-NO" sz="3100" dirty="0">
                <a:latin typeface="Calibri" panose="020F0502020204030204" pitchFamily="34" charset="0"/>
              </a:rPr>
              <a:t> in </a:t>
            </a:r>
            <a:r>
              <a:rPr lang="nb-NO" sz="3100" dirty="0" err="1">
                <a:latin typeface="Calibri" panose="020F0502020204030204" pitchFamily="34" charset="0"/>
              </a:rPr>
              <a:t>the</a:t>
            </a:r>
            <a:r>
              <a:rPr lang="nb-NO" sz="3100" dirty="0">
                <a:latin typeface="Calibri" panose="020F0502020204030204" pitchFamily="34" charset="0"/>
              </a:rPr>
              <a:t> </a:t>
            </a:r>
            <a:r>
              <a:rPr lang="nb-NO" sz="3100" dirty="0" err="1">
                <a:latin typeface="Calibri" panose="020F0502020204030204" pitchFamily="34" charset="0"/>
              </a:rPr>
              <a:t>supply-use</a:t>
            </a:r>
            <a:r>
              <a:rPr lang="nb-NO" sz="3100" dirty="0">
                <a:latin typeface="Calibri" panose="020F0502020204030204" pitchFamily="34" charset="0"/>
              </a:rPr>
              <a:t> </a:t>
            </a:r>
            <a:r>
              <a:rPr lang="nb-NO" sz="3100" dirty="0" err="1">
                <a:latin typeface="Calibri" panose="020F0502020204030204" pitchFamily="34" charset="0"/>
              </a:rPr>
              <a:t>tables</a:t>
            </a:r>
            <a:r>
              <a:rPr lang="nb-NO" sz="3100" dirty="0">
                <a:latin typeface="Calibri" panose="020F0502020204030204" pitchFamily="34" charset="0"/>
              </a:rPr>
              <a:t> </a:t>
            </a:r>
            <a:r>
              <a:rPr lang="nb-NO" sz="3100" dirty="0" err="1">
                <a:latin typeface="Calibri" panose="020F0502020204030204" pitchFamily="34" charset="0"/>
              </a:rPr>
              <a:t>within</a:t>
            </a:r>
            <a:r>
              <a:rPr lang="nb-NO" sz="3100" dirty="0">
                <a:latin typeface="Calibri" panose="020F0502020204030204" pitchFamily="34" charset="0"/>
              </a:rPr>
              <a:t> </a:t>
            </a:r>
            <a:r>
              <a:rPr lang="nb-NO" sz="3100" dirty="0" err="1">
                <a:latin typeface="Calibri" panose="020F0502020204030204" pitchFamily="34" charset="0"/>
              </a:rPr>
              <a:t>some</a:t>
            </a:r>
            <a:r>
              <a:rPr lang="nb-NO" sz="3100" dirty="0">
                <a:latin typeface="Calibri" panose="020F0502020204030204" pitchFamily="34" charset="0"/>
              </a:rPr>
              <a:t> service </a:t>
            </a:r>
            <a:r>
              <a:rPr lang="nb-NO" sz="3100" dirty="0" err="1">
                <a:latin typeface="Calibri" panose="020F0502020204030204" pitchFamily="34" charset="0"/>
              </a:rPr>
              <a:t>industries</a:t>
            </a:r>
            <a:r>
              <a:rPr lang="nb-NO" sz="3100" dirty="0">
                <a:latin typeface="Calibri" panose="020F0502020204030204" pitchFamily="34" charset="0"/>
              </a:rPr>
              <a:t> , </a:t>
            </a:r>
            <a:r>
              <a:rPr lang="nb-NO" sz="3100" dirty="0" err="1">
                <a:latin typeface="Calibri" panose="020F0502020204030204" pitchFamily="34" charset="0"/>
              </a:rPr>
              <a:t>e.g</a:t>
            </a:r>
            <a:r>
              <a:rPr lang="nb-NO" sz="3100" dirty="0">
                <a:latin typeface="Calibri" panose="020F0502020204030204" pitchFamily="34" charset="0"/>
              </a:rPr>
              <a:t> 71.1.</a:t>
            </a:r>
          </a:p>
          <a:p>
            <a:r>
              <a:rPr lang="nb-NO" sz="3100" b="1" dirty="0">
                <a:latin typeface="Calibri" panose="020F0502020204030204" pitchFamily="34" charset="0"/>
              </a:rPr>
              <a:t>Total </a:t>
            </a:r>
            <a:r>
              <a:rPr lang="nb-NO" sz="3100" b="1" dirty="0" err="1">
                <a:latin typeface="Calibri" panose="020F0502020204030204" pitchFamily="34" charset="0"/>
              </a:rPr>
              <a:t>use</a:t>
            </a:r>
            <a:r>
              <a:rPr lang="nb-NO" sz="3100" b="1" dirty="0">
                <a:latin typeface="Calibri" panose="020F0502020204030204" pitchFamily="34" charset="0"/>
              </a:rPr>
              <a:t>=</a:t>
            </a:r>
          </a:p>
          <a:p>
            <a:pPr marL="0" indent="0">
              <a:buNone/>
            </a:pPr>
            <a:r>
              <a:rPr lang="nb-NO" sz="3100" dirty="0">
                <a:latin typeface="Calibri" panose="020F0502020204030204" pitchFamily="34" charset="0"/>
              </a:rPr>
              <a:t>   Intermediate </a:t>
            </a:r>
            <a:r>
              <a:rPr lang="nb-NO" sz="3100" dirty="0" err="1">
                <a:latin typeface="Calibri" panose="020F0502020204030204" pitchFamily="34" charset="0"/>
              </a:rPr>
              <a:t>consumption</a:t>
            </a:r>
            <a:r>
              <a:rPr lang="nb-NO" sz="3100" dirty="0">
                <a:latin typeface="Calibri" panose="020F0502020204030204" pitchFamily="34" charset="0"/>
              </a:rPr>
              <a:t>                                                                                 </a:t>
            </a:r>
          </a:p>
          <a:p>
            <a:pPr marL="0" indent="0">
              <a:buNone/>
            </a:pPr>
            <a:r>
              <a:rPr lang="nb-NO" sz="3100" dirty="0">
                <a:latin typeface="Calibri" panose="020F0502020204030204" pitchFamily="34" charset="0"/>
              </a:rPr>
              <a:t> + Final </a:t>
            </a:r>
            <a:r>
              <a:rPr lang="nb-NO" sz="3100" dirty="0" err="1">
                <a:latin typeface="Calibri" panose="020F0502020204030204" pitchFamily="34" charset="0"/>
              </a:rPr>
              <a:t>consumption</a:t>
            </a:r>
            <a:r>
              <a:rPr lang="nb-NO" sz="3100" dirty="0">
                <a:latin typeface="Calibri" panose="020F0502020204030204" pitchFamily="34" charset="0"/>
              </a:rPr>
              <a:t>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nb-NO" sz="3100" dirty="0">
                <a:latin typeface="Calibri" panose="020F0502020204030204" pitchFamily="34" charset="0"/>
              </a:rPr>
              <a:t> + Gross </a:t>
            </a:r>
            <a:r>
              <a:rPr lang="nb-NO" sz="3100" dirty="0" err="1">
                <a:latin typeface="Calibri" panose="020F0502020204030204" pitchFamily="34" charset="0"/>
              </a:rPr>
              <a:t>Fixed</a:t>
            </a:r>
            <a:r>
              <a:rPr lang="nb-NO" sz="3100" dirty="0">
                <a:latin typeface="Calibri" panose="020F0502020204030204" pitchFamily="34" charset="0"/>
              </a:rPr>
              <a:t> Capital </a:t>
            </a:r>
            <a:r>
              <a:rPr lang="nb-NO" sz="3100" dirty="0" err="1">
                <a:latin typeface="Calibri" panose="020F0502020204030204" pitchFamily="34" charset="0"/>
              </a:rPr>
              <a:t>formation</a:t>
            </a:r>
            <a:endParaRPr lang="nb-NO" sz="31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3100" dirty="0">
                <a:latin typeface="Calibri" panose="020F0502020204030204" pitchFamily="34" charset="0"/>
              </a:rPr>
              <a:t>+  </a:t>
            </a:r>
            <a:r>
              <a:rPr lang="nb-NO" sz="3100" dirty="0" err="1">
                <a:latin typeface="Calibri" panose="020F0502020204030204" pitchFamily="34" charset="0"/>
              </a:rPr>
              <a:t>Changes</a:t>
            </a:r>
            <a:r>
              <a:rPr lang="nb-NO" sz="3100" dirty="0">
                <a:latin typeface="Calibri" panose="020F0502020204030204" pitchFamily="34" charset="0"/>
              </a:rPr>
              <a:t> in </a:t>
            </a:r>
            <a:r>
              <a:rPr lang="nb-NO" sz="3100" dirty="0" err="1">
                <a:latin typeface="Calibri" panose="020F0502020204030204" pitchFamily="34" charset="0"/>
              </a:rPr>
              <a:t>inventories</a:t>
            </a:r>
            <a:endParaRPr lang="nb-NO" sz="31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3100" dirty="0">
                <a:latin typeface="Calibri" panose="020F0502020204030204" pitchFamily="34" charset="0"/>
              </a:rPr>
              <a:t> + </a:t>
            </a:r>
            <a:r>
              <a:rPr lang="nb-NO" sz="3100" dirty="0" err="1">
                <a:latin typeface="Calibri" panose="020F0502020204030204" pitchFamily="34" charset="0"/>
              </a:rPr>
              <a:t>Export</a:t>
            </a:r>
            <a:endParaRPr lang="nb-NO" sz="31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3755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	 </a:t>
            </a:r>
            <a:r>
              <a:rPr lang="nb-NO" sz="3200" dirty="0"/>
              <a:t>Challenges </a:t>
            </a:r>
            <a:r>
              <a:rPr lang="nb-NO" sz="3200" dirty="0" err="1"/>
              <a:t>measuring</a:t>
            </a:r>
            <a:r>
              <a:rPr lang="nb-NO" sz="3200" dirty="0"/>
              <a:t> output -Norway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Jakob Kalko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3251-EE32-4CBF-AD53-D522594F4345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>
          <a:xfrm>
            <a:off x="0" y="1530000"/>
            <a:ext cx="8604448" cy="4572000"/>
          </a:xfrm>
        </p:spPr>
        <p:txBody>
          <a:bodyPr>
            <a:normAutofit/>
          </a:bodyPr>
          <a:lstStyle/>
          <a:p>
            <a:r>
              <a:rPr lang="nb-NO" sz="2400" dirty="0" err="1">
                <a:latin typeface="Calibri" panose="020F0502020204030204" pitchFamily="34" charset="0"/>
              </a:rPr>
              <a:t>Changes</a:t>
            </a:r>
            <a:r>
              <a:rPr lang="nb-NO" sz="2400" dirty="0">
                <a:latin typeface="Calibri" panose="020F0502020204030204" pitchFamily="34" charset="0"/>
              </a:rPr>
              <a:t> in </a:t>
            </a:r>
            <a:r>
              <a:rPr lang="nb-NO" sz="2400" dirty="0" err="1">
                <a:latin typeface="Calibri" panose="020F0502020204030204" pitchFamily="34" charset="0"/>
              </a:rPr>
              <a:t>inventories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are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increasing</a:t>
            </a:r>
            <a:r>
              <a:rPr lang="nb-NO" sz="2400" dirty="0">
                <a:latin typeface="Calibri" panose="020F0502020204030204" pitchFamily="34" charset="0"/>
              </a:rPr>
              <a:t>. As </a:t>
            </a:r>
            <a:r>
              <a:rPr lang="nb-NO" sz="2400" dirty="0" err="1">
                <a:latin typeface="Calibri" panose="020F0502020204030204" pitchFamily="34" charset="0"/>
              </a:rPr>
              <a:t>this</a:t>
            </a:r>
            <a:r>
              <a:rPr lang="nb-NO" sz="2400" dirty="0">
                <a:latin typeface="Calibri" panose="020F0502020204030204" pitchFamily="34" charset="0"/>
              </a:rPr>
              <a:t> variable is a residual in SUT, it </a:t>
            </a:r>
            <a:r>
              <a:rPr lang="nb-NO" sz="2400" dirty="0" err="1">
                <a:latin typeface="Calibri" panose="020F0502020204030204" pitchFamily="34" charset="0"/>
              </a:rPr>
              <a:t>indicates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that</a:t>
            </a:r>
            <a:r>
              <a:rPr lang="nb-NO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nb-NO" sz="24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there</a:t>
            </a:r>
            <a:r>
              <a:rPr lang="nb-NO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 is an </a:t>
            </a:r>
            <a:r>
              <a:rPr lang="nb-NO" sz="24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increasing</a:t>
            </a:r>
            <a:r>
              <a:rPr lang="nb-NO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nb-NO" sz="24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amount</a:t>
            </a:r>
            <a:r>
              <a:rPr lang="nb-NO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nb-NO" sz="24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of</a:t>
            </a:r>
            <a:r>
              <a:rPr lang="nb-NO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 output </a:t>
            </a:r>
            <a:r>
              <a:rPr lang="nb-NO" sz="24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which</a:t>
            </a:r>
            <a:r>
              <a:rPr lang="nb-NO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nb-NO" sz="24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can</a:t>
            </a:r>
            <a:r>
              <a:rPr lang="nb-NO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 not be </a:t>
            </a:r>
            <a:r>
              <a:rPr lang="nb-NO" sz="24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found</a:t>
            </a:r>
            <a:r>
              <a:rPr lang="nb-NO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nb-NO" sz="24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use</a:t>
            </a:r>
            <a:r>
              <a:rPr lang="nb-NO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 for.</a:t>
            </a:r>
          </a:p>
          <a:p>
            <a:endParaRPr lang="nb-NO" sz="2400" dirty="0">
              <a:latin typeface="Calibri" panose="020F0502020204030204" pitchFamily="34" charset="0"/>
            </a:endParaRPr>
          </a:p>
          <a:p>
            <a:r>
              <a:rPr lang="nb-NO" sz="2400" dirty="0">
                <a:latin typeface="Calibri" panose="020F0502020204030204" pitchFamily="34" charset="0"/>
              </a:rPr>
              <a:t>Service </a:t>
            </a:r>
            <a:r>
              <a:rPr lang="nb-NO" sz="2400" dirty="0" err="1">
                <a:latin typeface="Calibri" panose="020F0502020204030204" pitchFamily="34" charset="0"/>
              </a:rPr>
              <a:t>industries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are</a:t>
            </a:r>
            <a:r>
              <a:rPr lang="nb-NO" sz="2400" dirty="0">
                <a:latin typeface="Calibri" panose="020F0502020204030204" pitchFamily="34" charset="0"/>
              </a:rPr>
              <a:t> not to have </a:t>
            </a:r>
            <a:r>
              <a:rPr lang="nb-NO" sz="2400" dirty="0" err="1">
                <a:latin typeface="Calibri" panose="020F0502020204030204" pitchFamily="34" charset="0"/>
              </a:rPr>
              <a:t>significant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inventories</a:t>
            </a:r>
            <a:r>
              <a:rPr lang="nb-NO" sz="2400" dirty="0">
                <a:latin typeface="Calibri" panose="020F0502020204030204" pitchFamily="34" charset="0"/>
              </a:rPr>
              <a:t>. In Norway  NA is </a:t>
            </a:r>
            <a:r>
              <a:rPr lang="nb-NO" sz="2400" dirty="0" err="1">
                <a:latin typeface="Calibri" panose="020F0502020204030204" pitchFamily="34" charset="0"/>
              </a:rPr>
              <a:t>based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on</a:t>
            </a:r>
            <a:r>
              <a:rPr lang="nb-NO" sz="2400" dirty="0">
                <a:latin typeface="Calibri" panose="020F0502020204030204" pitchFamily="34" charset="0"/>
              </a:rPr>
              <a:t> establishment </a:t>
            </a:r>
            <a:r>
              <a:rPr lang="nb-NO" sz="2400" dirty="0" err="1">
                <a:latin typeface="Calibri" panose="020F0502020204030204" pitchFamily="34" charset="0"/>
              </a:rPr>
              <a:t>level</a:t>
            </a:r>
            <a:r>
              <a:rPr lang="nb-NO" sz="2400" dirty="0">
                <a:latin typeface="Calibri" panose="020F0502020204030204" pitchFamily="34" charset="0"/>
              </a:rPr>
              <a:t>, </a:t>
            </a:r>
            <a:r>
              <a:rPr lang="nb-NO" sz="2400" dirty="0" err="1">
                <a:latin typeface="Calibri" panose="020F0502020204030204" pitchFamily="34" charset="0"/>
              </a:rPr>
              <a:t>which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should</a:t>
            </a:r>
            <a:r>
              <a:rPr lang="nb-NO" sz="2400" dirty="0">
                <a:latin typeface="Calibri" panose="020F0502020204030204" pitchFamily="34" charset="0"/>
              </a:rPr>
              <a:t> make </a:t>
            </a:r>
            <a:r>
              <a:rPr lang="nb-NO" sz="2400" dirty="0" err="1">
                <a:latin typeface="Calibri" panose="020F0502020204030204" pitchFamily="34" charset="0"/>
              </a:rPr>
              <a:t>inventories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level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even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lower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than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on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enterprise</a:t>
            </a:r>
            <a:r>
              <a:rPr lang="nb-NO" sz="2400" dirty="0">
                <a:latin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</a:rPr>
              <a:t>level</a:t>
            </a:r>
            <a:r>
              <a:rPr lang="nb-NO" sz="2400" dirty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9656868"/>
      </p:ext>
    </p:extLst>
  </p:cSld>
  <p:clrMapOvr>
    <a:masterClrMapping/>
  </p:clrMapOvr>
</p:sld>
</file>

<file path=ppt/theme/theme1.xml><?xml version="1.0" encoding="utf-8"?>
<a:theme xmlns:a="http://schemas.openxmlformats.org/drawingml/2006/main" name="SSB-2016">
  <a:themeElements>
    <a:clrScheme name="SSB">
      <a:dk1>
        <a:srgbClr val="000000"/>
      </a:dk1>
      <a:lt1>
        <a:srgbClr val="FFFFFF"/>
      </a:lt1>
      <a:dk2>
        <a:srgbClr val="333333"/>
      </a:dk2>
      <a:lt2>
        <a:srgbClr val="CCCCCC"/>
      </a:lt2>
      <a:accent1>
        <a:srgbClr val="3E8601"/>
      </a:accent1>
      <a:accent2>
        <a:srgbClr val="6A0788"/>
      </a:accent2>
      <a:accent3>
        <a:srgbClr val="EBB41F"/>
      </a:accent3>
      <a:accent4>
        <a:srgbClr val="0774D0"/>
      </a:accent4>
      <a:accent5>
        <a:srgbClr val="EB7824"/>
      </a:accent5>
      <a:accent6>
        <a:srgbClr val="7F7F7F"/>
      </a:accent6>
      <a:hlink>
        <a:srgbClr val="003892"/>
      </a:hlink>
      <a:folHlink>
        <a:srgbClr val="A53D7C"/>
      </a:folHlink>
    </a:clrScheme>
    <a:fontScheme name="SSB">
      <a:majorFont>
        <a:latin typeface="Oswald"/>
        <a:ea typeface=""/>
        <a:cs typeface=""/>
      </a:majorFont>
      <a:minorFont>
        <a:latin typeface="Open Sans"/>
        <a:ea typeface=""/>
        <a:cs typeface=""/>
      </a:minorFont>
    </a:fontScheme>
    <a:fmtScheme name="Modern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56D6DA7A-2A7E-43FB-A276-5198DDC1056C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E6195055-D71C-401C-9C7B-660D1A7E2EFC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13A6E6B1-58BD-4684-965D-AABC774BF2C9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4BB9E91C-B74A-4D4E-8931-41F7E2226B7C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2D8D4B46-C7C1-4BC4-A4AD-5900BE2C4CE8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73989753-D481-4121-B7D2-E3DBD163B912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8EA6F3D3-1332-4874-B2FC-88D373F3B877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B0BC93F1-1A6E-46BB-BAF5-2621FD1B1BDB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D1495CDE-2A38-47EE-AC77-6D20A3A8B5A1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6722ED25-F8C7-4609-87CF-D7381FC75CB8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FA6DE208-64A2-410C-8986-6BF8B199FB29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3237A8D-BE41-4A8F-9684-67FE5731F642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49DB8E67-F32A-4C6B-81E5-81F7D7CFA53B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FC8C01D9-3C39-4B6F-A46B-C90572B45221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BBC5770C-7FC3-423E-A676-551A9E10CE7A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6ECD085D-5965-4FE6-B704-B8B9E7C2788F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61290FEE-F74C-43FB-A587-723A5FFCE343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A63D943F-732A-46EB-BC71-50C47905CC8F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4FB014CA-9471-48C6-A47A-AF1DD0B37D06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C3161FCE-6015-4673-B6B7-BEBF29D6543F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8A1A5C68-16DB-4555-A33A-9CD4F5DAD1EE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42DEA16E-C256-4BD4-A699-17E4B7C85F6E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F7AC15DF-7DBC-4B2A-86B1-713E7008C729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69FF95E3-45A0-4CEA-AF3D-313D00AA7873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D002307E-95FB-4314-A1C3-5D8A04385214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0586D34E-BB14-47D4-A19A-2AC84701F000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1343C1CD-855C-43F2-8D88-D6BF7A617408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6E74DBD6-7D72-4CF8-9BEE-5924728537BE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21B89079-8742-4DA8-ADE3-2B96D73B8480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11FA91AE-EDF4-49D3-9CB5-84622BF3A748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A141B01F-568F-4593-8D78-F78BF8B09C94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FD1F8F13-F943-491A-98A3-19494A7F4F3C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1D0CF65E-C057-4B0B-AB7C-232655DACD5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676BD5D6-8894-4062-B2D5-64CDC4DA9C54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A6BCA2AD-9EAC-43E8-B05A-2C7890D1E154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495B32D0-0C64-4F9F-B970-297E2DE33534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D6BC26B8-A1A8-4ECC-A94E-1B59929CA413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DA3ED4D2-E3E6-42A6-BB65-B24950D6699D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2865F3B0-1716-4420-B361-4EF443C13A54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FB7EDF59-B548-4FA6-92C2-30C1FB3368B2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581909AD-3C14-4AC4-93BC-F1F47D53BA27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2723B13C-5CBF-42F7-B1FE-27E0E5E5D99D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C5450FD0-166D-4A3D-9774-99E0346FF49D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E6D19361-B4FD-4400-9C73-6B6E03EC6A7E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C436AD8B-BEF7-4457-8657-A38F947691B3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C4D2C4E0-A89D-4662-8F7E-4A675297F990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D29F6C47-23B4-4D7D-9850-E91F8679C570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0A4392B3-1676-4BF9-941D-18EA44720B77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98ADCF12-2217-47D2-B3A7-8049B96FF402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0B1F9FB7-D031-4741-B58E-C3E112E7C57E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49C7FA05-D6AE-495B-8CFA-EE74216EFB62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2D7FDDEA-3C7E-41E7-95B3-7F2B6FE7D7AA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2BE58C49-A865-4D00-B8A3-F5391F0EC2C6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6B4CBF7B-A775-4BF3-BA8E-F89029435E2B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1BDF35C0-458D-4B85-BB31-B94D4D15B3E6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F9FBCEDA-1CA6-4DAB-9B76-C94F97472DC5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FC848938-A783-4903-9A13-6EAA94ED1B00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58AB9E98-8259-4810-A104-C756C6C193AB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59FADD74-3C57-4753-9C2A-0C2340451D14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9DAFB0EB-1ACD-42E9-9E27-757BAF5AA9BF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185CB3BB-36F8-43B8-9F55-31DBE9650C5A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90822348-6460-4C3A-85C0-0EEC32E472BF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78A43D3F-5021-4CB0-9378-57094323C2A8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574E6722-F278-4E24-AC7A-8BF40406F672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37565E9E-FE8D-42C1-9FC5-1411E892AA9E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22936459-618C-45C4-85DD-300CC145A558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F42CDA71-B58A-4D76-B4E9-F2050B04BF3F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877CE495-DE23-4E96-8A2F-E3719E8D260F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788BB87F-590E-44E1-94C3-04FD309630A1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9893B413-713A-4E16-97E8-9FE964040244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CC9B9C19-B388-41DF-BF93-C1D1601B6E62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9AB7AD7E-5511-4183-B994-E7EE68798806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7354D4D3-B362-493B-8966-89A727F9A79A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4C9F622B-8A99-46A9-8083-BDA4BC69B200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3DDBD4B4-56DF-4CDD-A21B-DB3B2032E394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8E9E30C2-FCA7-4E2A-83C6-03F79B19F37D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B3408FB9-8F18-4DBC-98DE-3431436E277F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726F3507-94A4-46A5-962E-E55FD6775E7D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EDD94587-3558-47BB-B0FB-2B01131B7580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7B7B4FFA-6E46-4B9C-B6AA-05A4C5011199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7AC7A0B4-499D-42E6-A2D8-EF776D7F86E3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A621998E-E6F4-4D6D-9CE6-3AED2D4858A3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E4AB29F4-E55F-4811-8D4E-6C1914083C1E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3E63B651-398C-4513-B04A-F6534A0B93EF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160523DA-5405-4071-A262-C138298A007E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CDF952A8-663A-4C2D-AD26-F1660E9D6A3D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3A7EFDF1-D549-4BAD-8C12-A8D098F5BB9C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0E49909D-87DD-486F-B2F6-D56000954C84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E09F613D-F5A9-43C2-8320-351BCD0FB2BB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75C41175-9CC8-4268-81E0-76C82293038E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4427A1BC-51C7-4501-8F78-ED4499F3FA70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F8E38C82-6CCB-45F4-B0CD-CDF13E23A794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E0AE45DC-2CAD-42FC-949B-12EBF8A9765E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90928D4A-F3A2-4CF0-80A6-A316C15E205E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909EE261-9B94-44EB-ABEE-B19F1BA74348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738A9699-445A-4238-8C9A-42DF68E3EC69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SSB-2016</Template>
  <TotalTime>444</TotalTime>
  <Words>555</Words>
  <Application>Microsoft Office PowerPoint</Application>
  <PresentationFormat>Skjermfremvisning (4:3)</PresentationFormat>
  <Paragraphs>112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22" baseType="lpstr">
      <vt:lpstr>Open Sans Light</vt:lpstr>
      <vt:lpstr>Oswald</vt:lpstr>
      <vt:lpstr>Open Sans Semibold</vt:lpstr>
      <vt:lpstr>Calibri Light</vt:lpstr>
      <vt:lpstr>Open Sans</vt:lpstr>
      <vt:lpstr>Calibri</vt:lpstr>
      <vt:lpstr>Arial</vt:lpstr>
      <vt:lpstr>Wingdings</vt:lpstr>
      <vt:lpstr>SSB-2016</vt:lpstr>
      <vt:lpstr>Output challenges within 71.1   </vt:lpstr>
      <vt:lpstr>    Output challenges within 71.1  </vt:lpstr>
      <vt:lpstr>  Challenges measuring output - Poland</vt:lpstr>
      <vt:lpstr>  Challenges measuring output - Poland</vt:lpstr>
      <vt:lpstr>  Challenges measuring output - Mexico</vt:lpstr>
      <vt:lpstr>  Challenges measuring output - Norway</vt:lpstr>
      <vt:lpstr>  Challenges measuring output - Norway</vt:lpstr>
      <vt:lpstr>  Challenges measuring output - Norway</vt:lpstr>
      <vt:lpstr>  Challenges measuring output -Norway</vt:lpstr>
      <vt:lpstr>  Challenges measuring output -Norway</vt:lpstr>
      <vt:lpstr>  Challenges measuring output -Norway</vt:lpstr>
      <vt:lpstr>  Challenges measuring output -Norway</vt:lpstr>
      <vt:lpstr>         Short summary – key findings       </vt:lpstr>
    </vt:vector>
  </TitlesOfParts>
  <Company>SSB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 2017</dc:title>
  <dc:creator>Torp, Camilla</dc:creator>
  <cp:lastModifiedBy>Kalko, Jakob</cp:lastModifiedBy>
  <cp:revision>70</cp:revision>
  <cp:lastPrinted>2017-10-12T19:01:55Z</cp:lastPrinted>
  <dcterms:created xsi:type="dcterms:W3CDTF">2017-09-14T07:27:20Z</dcterms:created>
  <dcterms:modified xsi:type="dcterms:W3CDTF">2017-10-13T07:33:33Z</dcterms:modified>
</cp:coreProperties>
</file>